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2"/>
    <p:sldMasterId id="2147483675" r:id="rId3"/>
  </p:sldMasterIdLst>
  <p:notesMasterIdLst>
    <p:notesMasterId r:id="rId25"/>
  </p:notesMasterIdLst>
  <p:handoutMasterIdLst>
    <p:handoutMasterId r:id="rId26"/>
  </p:handoutMasterIdLst>
  <p:sldIdLst>
    <p:sldId id="347" r:id="rId4"/>
    <p:sldId id="331" r:id="rId5"/>
    <p:sldId id="329" r:id="rId6"/>
    <p:sldId id="342" r:id="rId7"/>
    <p:sldId id="333" r:id="rId8"/>
    <p:sldId id="334" r:id="rId9"/>
    <p:sldId id="339" r:id="rId10"/>
    <p:sldId id="343" r:id="rId11"/>
    <p:sldId id="327" r:id="rId12"/>
    <p:sldId id="328" r:id="rId13"/>
    <p:sldId id="330" r:id="rId14"/>
    <p:sldId id="346" r:id="rId15"/>
    <p:sldId id="341" r:id="rId16"/>
    <p:sldId id="340" r:id="rId17"/>
    <p:sldId id="265" r:id="rId18"/>
    <p:sldId id="280" r:id="rId19"/>
    <p:sldId id="279" r:id="rId20"/>
    <p:sldId id="335" r:id="rId21"/>
    <p:sldId id="336" r:id="rId22"/>
    <p:sldId id="337" r:id="rId23"/>
    <p:sldId id="33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9A12B"/>
    <a:srgbClr val="258B2F"/>
    <a:srgbClr val="552579"/>
    <a:srgbClr val="8A3CC4"/>
    <a:srgbClr val="003300"/>
    <a:srgbClr val="7EC234"/>
    <a:srgbClr val="09CDE7"/>
    <a:srgbClr val="F8F8F8"/>
    <a:srgbClr val="006600"/>
    <a:srgbClr val="008BB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706" autoAdjust="0"/>
  </p:normalViewPr>
  <p:slideViewPr>
    <p:cSldViewPr>
      <p:cViewPr>
        <p:scale>
          <a:sx n="90" d="100"/>
          <a:sy n="90" d="100"/>
        </p:scale>
        <p:origin x="-600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view3D>
      <c:perspective val="30"/>
    </c:view3D>
    <c:floor>
      <c:spPr>
        <a:solidFill>
          <a:srgbClr val="F8F8F8"/>
        </a:solidFill>
      </c:spPr>
    </c:floor>
    <c:sideWall>
      <c:spPr>
        <a:solidFill>
          <a:srgbClr val="F8F8F8"/>
        </a:solidFill>
      </c:spPr>
    </c:sideWall>
    <c:backWall>
      <c:spPr>
        <a:solidFill>
          <a:srgbClr val="F8F8F8"/>
        </a:solidFill>
      </c:spPr>
    </c:backWall>
    <c:plotArea>
      <c:layout>
        <c:manualLayout>
          <c:layoutTarget val="inner"/>
          <c:xMode val="edge"/>
          <c:yMode val="edge"/>
          <c:x val="6.9295612453317446E-2"/>
          <c:y val="3.6747690676192456E-2"/>
          <c:w val="0.64618087306538863"/>
          <c:h val="0.8710828937943608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>
                <a:rot lat="0" lon="0" rev="0"/>
              </a:lightRig>
            </a:scene3d>
            <a:sp3d prstMaterial="matte">
              <a:bevelT w="101600" h="22225"/>
            </a:sp3d>
          </c:spPr>
          <c:dLbls>
            <c:dLbl>
              <c:idx val="0"/>
              <c:layout>
                <c:manualLayout>
                  <c:x val="1.5325563232549941E-2"/>
                  <c:y val="-5.0361752033802124E-3"/>
                </c:manualLayout>
              </c:layout>
              <c:showVal val="1"/>
            </c:dLbl>
            <c:spPr>
              <a:solidFill>
                <a:srgbClr val="F8F8F8"/>
              </a:solidFill>
            </c:spPr>
            <c:txPr>
              <a:bodyPr/>
              <a:lstStyle/>
              <a:p>
                <a:pPr>
                  <a:defRPr sz="2000" b="1">
                    <a:solidFill>
                      <a:schemeClr val="tx2"/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279</c:v>
                </c:pt>
                <c:pt idx="1">
                  <c:v>320</c:v>
                </c:pt>
                <c:pt idx="2">
                  <c:v>354</c:v>
                </c:pt>
                <c:pt idx="3">
                  <c:v>365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результативных</c:v>
                </c:pt>
              </c:strCache>
            </c:strRef>
          </c:tx>
          <c:dLbls>
            <c:spPr>
              <a:solidFill>
                <a:srgbClr val="F8F8F8"/>
              </a:solidFill>
            </c:spPr>
            <c:txPr>
              <a:bodyPr/>
              <a:lstStyle/>
              <a:p>
                <a:pPr algn="ctr" rtl="0">
                  <a:defRPr lang="ru-RU" sz="2000" b="1" i="0" u="none" strike="noStrike" kern="1200" baseline="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168</c:v>
                </c:pt>
                <c:pt idx="1">
                  <c:v>204</c:v>
                </c:pt>
                <c:pt idx="2">
                  <c:v>227</c:v>
                </c:pt>
                <c:pt idx="3">
                  <c:v>244</c:v>
                </c:pt>
              </c:numCache>
            </c:numRef>
          </c:val>
        </c:ser>
        <c:gapWidth val="0"/>
        <c:shape val="box"/>
        <c:axId val="98043776"/>
        <c:axId val="98345344"/>
        <c:axId val="0"/>
      </c:bar3DChart>
      <c:catAx>
        <c:axId val="9804377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ru-RU" sz="2000" b="1" kern="1200">
                <a:solidFill>
                  <a:srgbClr val="CC3300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98345344"/>
        <c:crosses val="autoZero"/>
        <c:auto val="1"/>
        <c:lblAlgn val="ctr"/>
        <c:lblOffset val="100"/>
      </c:catAx>
      <c:valAx>
        <c:axId val="98345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98043776"/>
        <c:crosses val="autoZero"/>
        <c:crossBetween val="between"/>
      </c:valAx>
      <c:spPr>
        <a:solidFill>
          <a:srgbClr val="F8F8F8"/>
        </a:solid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3866002068146275"/>
          <c:y val="8.6705296633707366E-2"/>
          <c:w val="0.26091075350602072"/>
          <c:h val="0.7020822519279224"/>
        </c:manualLayout>
      </c:layout>
      <c:txPr>
        <a:bodyPr/>
        <a:lstStyle/>
        <a:p>
          <a:pPr>
            <a:defRPr b="1">
              <a:solidFill>
                <a:schemeClr val="tx2"/>
              </a:solidFill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view3D>
      <c:rotX val="20"/>
      <c:perspective val="30"/>
    </c:view3D>
    <c:floor>
      <c:spPr>
        <a:solidFill>
          <a:srgbClr val="F8F8F8"/>
        </a:solidFill>
      </c:spPr>
    </c:floor>
    <c:sideWall>
      <c:spPr>
        <a:solidFill>
          <a:srgbClr val="F8F8F8"/>
        </a:solidFill>
      </c:spPr>
    </c:sideWall>
    <c:backWall>
      <c:spPr>
        <a:solidFill>
          <a:srgbClr val="F8F8F8"/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3.0555341694896272E-2"/>
                  <c:y val="-6.8375589806761424E-3"/>
                </c:manualLayout>
              </c:layout>
              <c:showVal val="1"/>
            </c:dLbl>
            <c:dLbl>
              <c:idx val="1"/>
              <c:layout>
                <c:manualLayout>
                  <c:x val="2.4999825023096951E-2"/>
                  <c:y val="-4.5583726537841516E-3"/>
                </c:manualLayout>
              </c:layout>
              <c:showVal val="1"/>
            </c:dLbl>
            <c:dLbl>
              <c:idx val="2"/>
              <c:layout>
                <c:manualLayout>
                  <c:x val="4.7221891710294242E-2"/>
                  <c:y val="-6.8375589806760903E-3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352</c:v>
                </c:pt>
                <c:pt idx="1">
                  <c:v>401</c:v>
                </c:pt>
                <c:pt idx="2">
                  <c:v>455</c:v>
                </c:pt>
                <c:pt idx="3">
                  <c:v>548</c:v>
                </c:pt>
              </c:numCache>
            </c:numRef>
          </c:val>
        </c:ser>
        <c:gapWidth val="50"/>
        <c:shape val="box"/>
        <c:axId val="100596352"/>
        <c:axId val="101110528"/>
        <c:axId val="0"/>
      </c:bar3DChart>
      <c:catAx>
        <c:axId val="10059635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ru-RU" sz="2000" b="1" ker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01110528"/>
        <c:crosses val="autoZero"/>
        <c:auto val="1"/>
        <c:lblAlgn val="ctr"/>
        <c:lblOffset val="100"/>
      </c:catAx>
      <c:valAx>
        <c:axId val="101110528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005963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view3D>
      <c:rotX val="20"/>
      <c:depthPercent val="100"/>
      <c:perspective val="30"/>
    </c:view3D>
    <c:floor>
      <c:spPr>
        <a:solidFill>
          <a:srgbClr val="F8F8F8"/>
        </a:solidFill>
      </c:spPr>
    </c:floor>
    <c:sideWall>
      <c:spPr>
        <a:solidFill>
          <a:srgbClr val="F8F8F8"/>
        </a:solidFill>
      </c:spPr>
    </c:sideWall>
    <c:backWall>
      <c:spPr>
        <a:solidFill>
          <a:srgbClr val="F8F8F8"/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5.7674103237095362E-2"/>
                  <c:y val="-4.5383678651734011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002060"/>
                      </a:solidFill>
                      <a:latin typeface="+mj-lt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6713473315835611E-2"/>
                  <c:y val="-3.3844912918905692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002060"/>
                      </a:solidFill>
                      <a:latin typeface="+mj-lt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4.2184262185866052E-2"/>
                  <c:y val="-3.3521025224670341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rgbClr val="002060"/>
                      </a:solidFill>
                      <a:latin typeface="+mj-lt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1.3888888888888951E-2"/>
                  <c:y val="-1.5335111428099358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5.6269999999999945</c:v>
                </c:pt>
                <c:pt idx="1">
                  <c:v>8.7680000000000007</c:v>
                </c:pt>
                <c:pt idx="2">
                  <c:v>12.43</c:v>
                </c:pt>
                <c:pt idx="3">
                  <c:v>21.623999999999999</c:v>
                </c:pt>
              </c:numCache>
            </c:numRef>
          </c:val>
        </c:ser>
        <c:gapWidth val="50"/>
        <c:shape val="box"/>
        <c:axId val="102535552"/>
        <c:axId val="102537088"/>
        <c:axId val="0"/>
      </c:bar3DChart>
      <c:catAx>
        <c:axId val="102535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 algn="ctr">
              <a:defRPr lang="ru-RU" sz="2000" b="1" i="0" u="none" strike="noStrike" kern="0" baseline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02537088"/>
        <c:crosses val="autoZero"/>
        <c:auto val="1"/>
        <c:lblAlgn val="ctr"/>
        <c:lblOffset val="100"/>
      </c:catAx>
      <c:valAx>
        <c:axId val="1025370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2535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view3D>
      <c:perspective val="30"/>
    </c:view3D>
    <c:floor>
      <c:spPr>
        <a:solidFill>
          <a:srgbClr val="F8F8F8"/>
        </a:solidFill>
      </c:spPr>
    </c:floor>
    <c:sideWall>
      <c:spPr>
        <a:solidFill>
          <a:srgbClr val="F8F8F8"/>
        </a:solidFill>
      </c:spPr>
    </c:sideWall>
    <c:backWall>
      <c:spPr>
        <a:solidFill>
          <a:srgbClr val="F8F8F8"/>
        </a:solidFill>
      </c:spPr>
    </c:backWall>
    <c:plotArea>
      <c:layout>
        <c:manualLayout>
          <c:layoutTarget val="inner"/>
          <c:xMode val="edge"/>
          <c:yMode val="edge"/>
          <c:x val="0"/>
          <c:y val="2.7542843217934692E-2"/>
          <c:w val="0.74312736620405462"/>
          <c:h val="0.865741158786758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Прирост за год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0"/>
                  <c:y val="-1.5023369027964365E-2"/>
                </c:manualLayout>
              </c:layout>
              <c:showVal val="1"/>
            </c:dLbl>
            <c:dLbl>
              <c:idx val="1"/>
              <c:layout>
                <c:manualLayout>
                  <c:x val="-1.4571847007998223E-3"/>
                  <c:y val="-2.003115870395249E-2"/>
                </c:manualLayout>
              </c:layout>
              <c:showVal val="1"/>
            </c:dLbl>
            <c:dLbl>
              <c:idx val="2"/>
              <c:layout>
                <c:manualLayout>
                  <c:x val="5.8287388031992892E-3"/>
                  <c:y val="-1.7527263865958424E-2"/>
                </c:manualLayout>
              </c:layout>
              <c:showVal val="1"/>
            </c:dLbl>
            <c:spPr>
              <a:solidFill>
                <a:srgbClr val="F8F8F8"/>
              </a:solidFill>
            </c:spPr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75</c:v>
                </c:pt>
                <c:pt idx="1">
                  <c:v>78</c:v>
                </c:pt>
                <c:pt idx="2">
                  <c:v>106</c:v>
                </c:pt>
                <c:pt idx="3">
                  <c:v>162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</c:v>
                </c:pt>
              </c:strCache>
            </c:strRef>
          </c:tx>
          <c:dLbls>
            <c:dLbl>
              <c:idx val="0"/>
              <c:layout>
                <c:manualLayout>
                  <c:x val="2.1857770511997717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0400585811197566E-2"/>
                  <c:y val="-5.0077896759881434E-3"/>
                </c:manualLayout>
              </c:layout>
              <c:showVal val="1"/>
            </c:dLbl>
            <c:dLbl>
              <c:idx val="2"/>
              <c:layout>
                <c:manualLayout>
                  <c:x val="2.3314955212797157E-2"/>
                  <c:y val="-2.503894837994106E-3"/>
                </c:manualLayout>
              </c:layout>
              <c:showVal val="1"/>
            </c:dLbl>
            <c:spPr>
              <a:solidFill>
                <a:srgbClr val="F8F8F8"/>
              </a:solidFill>
            </c:spPr>
            <c:txPr>
              <a:bodyPr/>
              <a:lstStyle/>
              <a:p>
                <a:pPr>
                  <a:defRPr sz="2000" b="1">
                    <a:solidFill>
                      <a:srgbClr val="FF2F2F"/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420</c:v>
                </c:pt>
                <c:pt idx="1">
                  <c:v>498</c:v>
                </c:pt>
                <c:pt idx="2">
                  <c:v>604</c:v>
                </c:pt>
                <c:pt idx="3">
                  <c:v>766</c:v>
                </c:pt>
              </c:numCache>
            </c:numRef>
          </c:val>
        </c:ser>
        <c:gapWidth val="0"/>
        <c:shape val="box"/>
        <c:axId val="102782080"/>
        <c:axId val="102783616"/>
        <c:axId val="0"/>
      </c:bar3DChart>
      <c:catAx>
        <c:axId val="1027820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>
                <a:solidFill>
                  <a:srgbClr val="002060"/>
                </a:solidFill>
                <a:latin typeface="+mj-lt"/>
              </a:defRPr>
            </a:pPr>
            <a:endParaRPr lang="ru-RU"/>
          </a:p>
        </c:txPr>
        <c:crossAx val="102783616"/>
        <c:crosses val="autoZero"/>
        <c:auto val="1"/>
        <c:lblAlgn val="ctr"/>
        <c:lblOffset val="100"/>
      </c:catAx>
      <c:valAx>
        <c:axId val="1027836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2782080"/>
        <c:crosses val="autoZero"/>
        <c:crossBetween val="between"/>
      </c:valAx>
      <c:spPr>
        <a:solidFill>
          <a:srgbClr val="F8F8F8"/>
        </a:solid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5478484381045363"/>
          <c:y val="0.26659816115540463"/>
          <c:w val="0.23647204798474797"/>
          <c:h val="0.55193610218099098"/>
        </c:manualLayout>
      </c:layout>
      <c:txPr>
        <a:bodyPr/>
        <a:lstStyle/>
        <a:p>
          <a:pPr>
            <a:defRPr sz="2000">
              <a:solidFill>
                <a:schemeClr val="tx2"/>
              </a:solidFill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51705309155084767"/>
          <c:y val="0"/>
          <c:w val="0.46911249387590992"/>
          <c:h val="0.99005361627643063"/>
        </c:manualLayout>
      </c:layout>
      <c:barChart>
        <c:barDir val="bar"/>
        <c:grouping val="clustered"/>
        <c:ser>
          <c:idx val="0"/>
          <c:order val="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Проведение семинаров по повышению экологической грамотности населения </c:v>
                </c:pt>
                <c:pt idx="1">
                  <c:v>приём отчётности по  производственному экологическому контролю 
</c:v>
                </c:pt>
                <c:pt idx="2">
                  <c:v>приём отчётности  и формирование базы  регионального кадастра отходов
</c:v>
                </c:pt>
                <c:pt idx="3">
                  <c:v>Учёт объектов негативно воздействующих на окружающую среду
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>
                <a:rot lat="0" lon="0" rev="0"/>
              </a:lightRig>
            </a:scene3d>
            <a:sp3d prstMaterial="matte">
              <a:bevelT w="101600" h="22225"/>
            </a:sp3d>
          </c:spPr>
          <c:dLbls>
            <c:dLbl>
              <c:idx val="0"/>
              <c:layout>
                <c:manualLayout>
                  <c:x val="1.5325563232549941E-2"/>
                  <c:y val="-5.0361752033802124E-3"/>
                </c:manualLayout>
              </c:layout>
              <c:showVal val="1"/>
            </c:dLbl>
            <c:dLbl>
              <c:idx val="3"/>
              <c:layout>
                <c:manualLayout>
                  <c:x val="-8.0359195526883101E-2"/>
                  <c:y val="-1.1776009500788941E-17"/>
                </c:manualLayout>
              </c:layout>
              <c:showVal val="1"/>
            </c:dLbl>
            <c:spPr>
              <a:gradFill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/>
                  </a:gs>
                  <a:gs pos="100000">
                    <a:prstClr val="white">
                      <a:lumMod val="95000"/>
                    </a:prstClr>
                  </a:gs>
                </a:gsLst>
                <a:lin ang="5400000" scaled="1"/>
              </a:gradFill>
            </c:spPr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srgbClr val="1F497D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Проведение семинаров по повышению экологической грамотности населения </c:v>
                </c:pt>
                <c:pt idx="1">
                  <c:v>приём отчётности по  производственному экологическому контролю 
</c:v>
                </c:pt>
                <c:pt idx="2">
                  <c:v>приём отчётности  и формирование базы  регионального кадастра отходов
</c:v>
                </c:pt>
                <c:pt idx="3">
                  <c:v>Учёт объектов негативно воздействующих на окружающую среду
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650</c:v>
                </c:pt>
                <c:pt idx="2">
                  <c:v>1300</c:v>
                </c:pt>
                <c:pt idx="3">
                  <c:v>3600</c:v>
                </c:pt>
              </c:numCache>
            </c:numRef>
          </c:val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1.6858119555804813E-2"/>
                  <c:y val="5.0361752033802124E-3"/>
                </c:manualLayout>
              </c:layout>
              <c:showVal val="1"/>
            </c:dLbl>
            <c:dLbl>
              <c:idx val="1"/>
              <c:layout>
                <c:manualLayout>
                  <c:x val="1.9923232202314761E-2"/>
                  <c:y val="2.5180876016901452E-3"/>
                </c:manualLayout>
              </c:layout>
              <c:showVal val="1"/>
            </c:dLbl>
            <c:dLbl>
              <c:idx val="2"/>
              <c:layout>
                <c:manualLayout>
                  <c:x val="2.1455788525570469E-2"/>
                  <c:y val="5.0361752033802124E-3"/>
                </c:manualLayout>
              </c:layout>
              <c:showVal val="1"/>
            </c:dLbl>
            <c:dLbl>
              <c:idx val="3"/>
              <c:layout>
                <c:manualLayout>
                  <c:x val="-8.0359195526883101E-2"/>
                  <c:y val="-5.1386816894205311E-3"/>
                </c:manualLayout>
              </c:layout>
              <c:showVal val="1"/>
            </c:dLbl>
            <c:spPr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</c:spPr>
            <c:txPr>
              <a:bodyPr/>
              <a:lstStyle/>
              <a:p>
                <a:pPr>
                  <a:defRPr sz="2400" b="1">
                    <a:solidFill>
                      <a:schemeClr val="tx2"/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Проведение семинаров по повышению экологической грамотности населения </c:v>
                </c:pt>
                <c:pt idx="1">
                  <c:v>приём отчётности по  производственному экологическому контролю 
</c:v>
                </c:pt>
                <c:pt idx="2">
                  <c:v>приём отчётности  и формирование базы  регионального кадастра отходов
</c:v>
                </c:pt>
                <c:pt idx="3">
                  <c:v>Учёт объектов негативно воздействующих на окружающую среду
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630</c:v>
                </c:pt>
                <c:pt idx="2">
                  <c:v>1200</c:v>
                </c:pt>
                <c:pt idx="3">
                  <c:v>3500</c:v>
                </c:pt>
              </c:numCache>
            </c:numRef>
          </c:val>
        </c:ser>
        <c:gapWidth val="0"/>
        <c:axId val="102808576"/>
        <c:axId val="103011072"/>
      </c:barChart>
      <c:catAx>
        <c:axId val="10280857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3011072"/>
        <c:crosses val="autoZero"/>
        <c:auto val="1"/>
        <c:lblAlgn val="l"/>
        <c:lblOffset val="100"/>
      </c:catAx>
      <c:valAx>
        <c:axId val="10301107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02808576"/>
        <c:crosses val="autoZero"/>
        <c:crossBetween val="between"/>
      </c:valAx>
      <c:spPr>
        <a:solidFill>
          <a:srgbClr val="F8F8F8"/>
        </a:solidFill>
      </c:spPr>
    </c:plotArea>
    <c:legend>
      <c:legendPos val="r"/>
      <c:legendEntry>
        <c:idx val="0"/>
        <c:txPr>
          <a:bodyPr/>
          <a:lstStyle/>
          <a:p>
            <a:pPr>
              <a:defRPr sz="2800" b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800" b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6627348782740039"/>
          <c:y val="0.74656733620344162"/>
          <c:w val="0.30303525282212163"/>
          <c:h val="0.17615580181717996"/>
        </c:manualLayout>
      </c:layout>
      <c:spPr>
        <a:gradFill>
          <a:gsLst>
            <a:gs pos="0">
              <a:srgbClr val="006600"/>
            </a:gs>
            <a:gs pos="100000">
              <a:srgbClr val="003300"/>
            </a:gs>
          </a:gsLst>
          <a:lin ang="5400000" scaled="1"/>
        </a:gradFill>
      </c:spPr>
      <c:txPr>
        <a:bodyPr/>
        <a:lstStyle/>
        <a:p>
          <a:pPr>
            <a:defRPr b="1">
              <a:solidFill>
                <a:schemeClr val="tx2"/>
              </a:solidFill>
              <a:latin typeface="+mj-lt"/>
            </a:defRPr>
          </a:pPr>
          <a:endParaRPr lang="ru-RU"/>
        </a:p>
      </c:txPr>
    </c:legend>
    <c:plotVisOnly val="1"/>
    <c:dispBlanksAs val="gap"/>
  </c:chart>
  <c:txPr>
    <a:bodyPr/>
    <a:lstStyle/>
    <a:p>
      <a:pPr algn="just"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defRPr>
            </a:pPr>
            <a:r>
              <a:rPr lang="ru-RU" sz="24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Разработка проектов ландшафтного дизайна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24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defRPr>
            </a:pPr>
            <a:endPara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3738564304820833"/>
          <c:y val="3.5217411202067817E-5"/>
        </c:manualLayout>
      </c:layout>
      <c:spPr>
        <a:noFill/>
      </c:spPr>
    </c:title>
    <c:view3D>
      <c:rotX val="20"/>
      <c:perspective val="30"/>
    </c:view3D>
    <c:floor>
      <c:spPr>
        <a:solidFill>
          <a:srgbClr val="F8F8F8"/>
        </a:solidFill>
      </c:spPr>
    </c:floor>
    <c:sideWall>
      <c:spPr>
        <a:solidFill>
          <a:srgbClr val="F8F8F8"/>
        </a:solidFill>
      </c:spPr>
    </c:sideWall>
    <c:backWall>
      <c:spPr>
        <a:solidFill>
          <a:srgbClr val="F8F8F8"/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spPr>
              <a:solidFill>
                <a:srgbClr val="92D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slope"/>
              </a:sp3d>
            </c:spPr>
          </c:dPt>
          <c:dPt>
            <c:idx val="1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3.0555341694896272E-2"/>
                  <c:y val="-6.8375589806761424E-3"/>
                </c:manualLayout>
              </c:layout>
              <c:spPr>
                <a:gradFill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c:spPr>
              <c:txPr>
                <a:bodyPr/>
                <a:lstStyle/>
                <a:p>
                  <a:pPr>
                    <a:defRPr sz="2400" b="1">
                      <a:solidFill>
                        <a:schemeClr val="tx2"/>
                      </a:solidFill>
                      <a:latin typeface="+mj-lt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4999825023096951E-2"/>
                  <c:y val="-4.5583726537841603E-3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tx2"/>
                        </a:solidFill>
                        <a:latin typeface="+mj-lt"/>
                      </a:defRPr>
                    </a:pPr>
                    <a:r>
                      <a:rPr lang="ru-RU" dirty="0" smtClean="0"/>
                      <a:t>3</a:t>
                    </a:r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pPr>
                <a:gradFill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c:spPr>
              <c:showVal val="1"/>
            </c:dLbl>
            <c:dLbl>
              <c:idx val="2"/>
              <c:layout>
                <c:manualLayout>
                  <c:x val="4.7221891710294242E-2"/>
                  <c:y val="-6.8375589806760903E-3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tx2"/>
                    </a:solidFill>
                    <a:latin typeface="+mj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</c:v>
                </c:pt>
                <c:pt idx="1">
                  <c:v>46</c:v>
                </c:pt>
              </c:numCache>
            </c:numRef>
          </c:val>
        </c:ser>
        <c:gapWidth val="50"/>
        <c:shape val="box"/>
        <c:axId val="77209600"/>
        <c:axId val="77211136"/>
        <c:axId val="0"/>
      </c:bar3DChart>
      <c:catAx>
        <c:axId val="7720960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2400" b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endParaRPr lang="ru-RU"/>
          </a:p>
        </c:txPr>
        <c:crossAx val="77211136"/>
        <c:crosses val="autoZero"/>
        <c:auto val="1"/>
        <c:lblAlgn val="ctr"/>
        <c:lblOffset val="100"/>
      </c:catAx>
      <c:valAx>
        <c:axId val="77211136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77209600"/>
        <c:crosses val="autoZero"/>
        <c:crossBetween val="between"/>
      </c:valAx>
      <c:spPr>
        <a:gradFill>
          <a:gsLst>
            <a:gs pos="0">
              <a:srgbClr val="006600"/>
            </a:gs>
            <a:gs pos="100000">
              <a:srgbClr val="003300"/>
            </a:gs>
          </a:gsLst>
          <a:lin ang="5400000" scaled="1"/>
        </a:gra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microsoft.com/office/2007/relationships/hdphoto" Target="../media/hdphoto2.wdp"/><Relationship Id="rId1" Type="http://schemas.openxmlformats.org/officeDocument/2006/relationships/image" Target="../media/image11.jpeg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jpeg"/><Relationship Id="rId7" Type="http://schemas.openxmlformats.org/officeDocument/2006/relationships/image" Target="../media/image23.jpeg"/><Relationship Id="rId12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microsoft.com/office/2007/relationships/hdphoto" Target="../media/hdphoto7.wdp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microsoft.com/office/2007/relationships/hdphoto" Target="../media/hdphoto6.wdp"/><Relationship Id="rId9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microsoft.com/office/2007/relationships/hdphoto" Target="../media/hdphoto2.wdp"/><Relationship Id="rId1" Type="http://schemas.openxmlformats.org/officeDocument/2006/relationships/image" Target="../media/image11.jpeg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1.jpeg"/><Relationship Id="rId3" Type="http://schemas.openxmlformats.org/officeDocument/2006/relationships/image" Target="../media/image23.jpeg"/><Relationship Id="rId12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image" Target="../media/image24.jpeg"/><Relationship Id="rId6" Type="http://schemas.microsoft.com/office/2007/relationships/hdphoto" Target="../media/hdphoto7.wdp"/><Relationship Id="rId9" Type="http://schemas.openxmlformats.org/officeDocument/2006/relationships/image" Target="../media/image25.jpeg"/><Relationship Id="rId4" Type="http://schemas.microsoft.com/office/2007/relationships/hdphoto" Target="../media/hdphoto6.wdp"/><Relationship Id="rId1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2B800-619D-4E18-AAD2-8E95F114259B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21002306" lon="1200000" rev="21360000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CAC5D014-41CC-4B4F-A87E-372FEA744D37}">
      <dgm:prSet phldrT="[Текст]" custT="1"/>
      <dgm:spPr>
        <a:gradFill flip="none" rotWithShape="1">
          <a:gsLst>
            <a:gs pos="61000">
              <a:srgbClr val="0070C0"/>
            </a:gs>
            <a:gs pos="82001">
              <a:srgbClr val="002060"/>
            </a:gs>
            <a:gs pos="100000">
              <a:srgbClr val="002060"/>
            </a:gs>
          </a:gsLst>
          <a:lin ang="18900000" scaled="1"/>
          <a:tileRect/>
        </a:gradFill>
        <a:ln>
          <a:solidFill>
            <a:srgbClr val="002060"/>
          </a:solidFill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0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Благо</a:t>
          </a:r>
          <a:r>
            <a:rPr kumimoji="0" lang="ru-RU" sz="21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устрой-ство</a:t>
          </a:r>
          <a:endParaRPr kumimoji="0" lang="ru-RU" sz="21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gm:t>
    </dgm:pt>
    <dgm:pt modelId="{9F731619-91B7-4695-A289-254ABDC9E374}" type="parTrans" cxnId="{B8884A49-BE07-44CA-A863-0C1584EEF368}">
      <dgm:prSet/>
      <dgm:spPr/>
      <dgm:t>
        <a:bodyPr/>
        <a:lstStyle/>
        <a:p>
          <a:endParaRPr lang="ru-RU"/>
        </a:p>
      </dgm:t>
    </dgm:pt>
    <dgm:pt modelId="{700F1EE8-6D48-4C30-A969-E97CBE9CAECB}" type="sibTrans" cxnId="{B8884A49-BE07-44CA-A863-0C1584EEF368}">
      <dgm:prSet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="" xmlns:a14="http://schemas.microsoft.com/office/drawing/2010/main">
                  <a14:imgLayer r:embed="rId2"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  <dgm:t>
        <a:bodyPr/>
        <a:lstStyle/>
        <a:p>
          <a:endParaRPr lang="ru-RU"/>
        </a:p>
      </dgm:t>
    </dgm:pt>
    <dgm:pt modelId="{81546C67-78B1-407E-9E86-FB9B0ACACE4E}">
      <dgm:prSet phldrT="[Текст]" custT="1"/>
      <dgm:spPr>
        <a:gradFill rotWithShape="0">
          <a:gsLst>
            <a:gs pos="61000">
              <a:srgbClr val="7030A0">
                <a:lumMod val="59000"/>
                <a:lumOff val="41000"/>
              </a:srgbClr>
            </a:gs>
            <a:gs pos="82001">
              <a:srgbClr val="7030A0"/>
            </a:gs>
            <a:gs pos="100000">
              <a:srgbClr val="7030A0"/>
            </a:gs>
          </a:gsLst>
          <a:lin ang="16200000" scaled="0"/>
        </a:gradFill>
        <a:ln>
          <a:solidFill>
            <a:srgbClr val="0070C0"/>
          </a:solidFill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1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Эконадзор</a:t>
          </a:r>
          <a:endParaRPr kumimoji="0" lang="ru-RU" sz="21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gm:t>
    </dgm:pt>
    <dgm:pt modelId="{E0FE6702-D782-40F3-8E98-FFEE9BB7EC87}" type="parTrans" cxnId="{824214A3-B3FF-4A57-A099-D526453A54AE}">
      <dgm:prSet/>
      <dgm:spPr/>
      <dgm:t>
        <a:bodyPr/>
        <a:lstStyle/>
        <a:p>
          <a:endParaRPr lang="ru-RU"/>
        </a:p>
      </dgm:t>
    </dgm:pt>
    <dgm:pt modelId="{58922EC8-A507-4B6E-B192-5BD4896D1CBB}" type="sibTrans" cxnId="{824214A3-B3FF-4A57-A099-D526453A54AE}">
      <dgm:prSet/>
      <dgm:spPr>
        <a:blipFill>
          <a:blip xmlns:r="http://schemas.openxmlformats.org/officeDocument/2006/relationships"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5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  <dgm:t>
        <a:bodyPr/>
        <a:lstStyle/>
        <a:p>
          <a:endParaRPr lang="ru-RU"/>
        </a:p>
      </dgm:t>
    </dgm:pt>
    <dgm:pt modelId="{AE567E25-782C-4B64-B130-6A7579862E52}">
      <dgm:prSet phldrT="[Текст]" custT="1"/>
      <dgm:spPr>
        <a:gradFill flip="none" rotWithShape="1">
          <a:gsLst>
            <a:gs pos="61000">
              <a:srgbClr val="006600"/>
            </a:gs>
            <a:gs pos="82001">
              <a:srgbClr val="92D050"/>
            </a:gs>
            <a:gs pos="100000">
              <a:srgbClr val="258B2F"/>
            </a:gs>
          </a:gsLst>
          <a:lin ang="8100000" scaled="1"/>
          <a:tileRect/>
        </a:gradFill>
        <a:ln>
          <a:solidFill>
            <a:srgbClr val="006600"/>
          </a:solidFill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1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Природо</a:t>
          </a:r>
          <a:r>
            <a:rPr kumimoji="0" lang="ru-RU" sz="2100" b="1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-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100" b="1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пользование</a:t>
          </a:r>
          <a:endParaRPr kumimoji="0" lang="ru-RU" sz="21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gm:t>
    </dgm:pt>
    <dgm:pt modelId="{E3E1F1A7-2D05-40FB-8757-7B1BEE32F32B}" type="parTrans" cxnId="{AD8EC057-7E59-4082-B03A-5DB36BF7C73E}">
      <dgm:prSet/>
      <dgm:spPr/>
      <dgm:t>
        <a:bodyPr/>
        <a:lstStyle/>
        <a:p>
          <a:endParaRPr lang="ru-RU"/>
        </a:p>
      </dgm:t>
    </dgm:pt>
    <dgm:pt modelId="{E88B4D2C-B5F4-4AA4-A467-B07B014AEDB8}" type="sibTrans" cxnId="{AD8EC057-7E59-4082-B03A-5DB36BF7C73E}">
      <dgm:prSet/>
      <dgm:spPr>
        <a:blipFill>
          <a:blip xmlns:r="http://schemas.openxmlformats.org/officeDocument/2006/relationships"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  <dgm:t>
        <a:bodyPr/>
        <a:lstStyle/>
        <a:p>
          <a:endParaRPr lang="ru-RU"/>
        </a:p>
      </dgm:t>
    </dgm:pt>
    <dgm:pt modelId="{A3AFAEB2-EB54-48B8-8857-0FD586AB411A}" type="pres">
      <dgm:prSet presAssocID="{1CF2B800-619D-4E18-AAD2-8E95F114259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E17DAB4C-CCB6-41C6-ADA8-F91217FD5C60}" type="pres">
      <dgm:prSet presAssocID="{CAC5D014-41CC-4B4F-A87E-372FEA744D37}" presName="text1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D768F636-FDD7-49C1-B7ED-7455E06812F6}" type="pres">
      <dgm:prSet presAssocID="{CAC5D014-41CC-4B4F-A87E-372FEA744D37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83A65-BDB9-416C-A791-47ACEBCF753D}" type="pres">
      <dgm:prSet presAssocID="{CAC5D014-41CC-4B4F-A87E-372FEA744D37}" presName="textaccent1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325F6EA0-970F-4BD3-9410-314DE24F59AF}" type="pres">
      <dgm:prSet presAssocID="{CAC5D014-41CC-4B4F-A87E-372FEA744D37}" presName="accentRepeatNode" presStyleLbl="solidAlignAcc1" presStyleIdx="0" presStyleCnt="6" custLinFactX="-592065" custLinFactY="166061" custLinFactNeighborX="-600000" custLinFactNeighborY="200000"/>
      <dgm:spPr>
        <a:noFill/>
        <a:ln>
          <a:noFill/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D9BE7A7D-4C29-4C1E-AFA1-03807263B2C6}" type="pres">
      <dgm:prSet presAssocID="{700F1EE8-6D48-4C30-A969-E97CBE9CAECB}" presName="image1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3F3982A2-E320-4EBE-95D7-924FED583B4E}" type="pres">
      <dgm:prSet presAssocID="{700F1EE8-6D48-4C30-A969-E97CBE9CAECB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1A6A1164-D67E-4C08-B60C-E4F3D4964DFB}" type="pres">
      <dgm:prSet presAssocID="{700F1EE8-6D48-4C30-A969-E97CBE9CAECB}" presName="imageaccent1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74A76887-D782-4642-8BB9-91499390EC79}" type="pres">
      <dgm:prSet presAssocID="{700F1EE8-6D48-4C30-A969-E97CBE9CAECB}" presName="accentRepeatNode" presStyleLbl="solidAlignAcc1" presStyleIdx="1" presStyleCnt="6" custLinFactX="-300000" custLinFactY="100000" custLinFactNeighborX="-333198" custLinFactNeighborY="160486"/>
      <dgm:spPr>
        <a:noFill/>
        <a:ln>
          <a:noFill/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2754B52B-0953-4BD1-BA1A-5BA6B8C78C64}" type="pres">
      <dgm:prSet presAssocID="{81546C67-78B1-407E-9E86-FB9B0ACACE4E}" presName="text2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E9837A08-F75D-4685-B224-7FC5B5B5A302}" type="pres">
      <dgm:prSet presAssocID="{81546C67-78B1-407E-9E86-FB9B0ACACE4E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48877-0202-4993-B977-296832348C13}" type="pres">
      <dgm:prSet presAssocID="{81546C67-78B1-407E-9E86-FB9B0ACACE4E}" presName="textaccent2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EC700ED6-42C2-44F5-90D0-AFAECC6A7531}" type="pres">
      <dgm:prSet presAssocID="{81546C67-78B1-407E-9E86-FB9B0ACACE4E}" presName="accentRepeatNode" presStyleLbl="solidAlignAcc1" presStyleIdx="2" presStyleCnt="6" custLinFactX="-1019251" custLinFactNeighborX="-1100000" custLinFactNeighborY="61437"/>
      <dgm:spPr>
        <a:noFill/>
        <a:ln>
          <a:noFill/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6D9B9F95-B41F-4F8E-9D3E-08E9C4020AC2}" type="pres">
      <dgm:prSet presAssocID="{58922EC8-A507-4B6E-B192-5BD4896D1CBB}" presName="image2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F3AE94C4-D4E4-4BAC-B45C-890A8D4914BC}" type="pres">
      <dgm:prSet presAssocID="{58922EC8-A507-4B6E-B192-5BD4896D1CBB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0B8B19C3-3E5A-4397-B7D2-7E6521FD913C}" type="pres">
      <dgm:prSet presAssocID="{58922EC8-A507-4B6E-B192-5BD4896D1CBB}" presName="imageaccent2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3E0D9FA7-EA63-45F3-98A8-F6E9408759B9}" type="pres">
      <dgm:prSet presAssocID="{58922EC8-A507-4B6E-B192-5BD4896D1CBB}" presName="accentRepeatNode" presStyleLbl="solidAlignAcc1" presStyleIdx="3" presStyleCnt="6" custLinFactX="-1100000" custLinFactY="-100000" custLinFactNeighborX="-1133468" custLinFactNeighborY="-154316"/>
      <dgm:spPr>
        <a:noFill/>
        <a:ln>
          <a:noFill/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5ABC9442-958A-471C-B9CA-272A733A2817}" type="pres">
      <dgm:prSet presAssocID="{AE567E25-782C-4B64-B130-6A7579862E52}" presName="text3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1F86C18A-F814-452D-B73B-A3B990EE17BB}" type="pres">
      <dgm:prSet presAssocID="{AE567E25-782C-4B64-B130-6A7579862E52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55B66-4955-45F2-894E-952189F44271}" type="pres">
      <dgm:prSet presAssocID="{AE567E25-782C-4B64-B130-6A7579862E52}" presName="textaccent3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DA92CD1C-2265-4642-989D-65694F5A4A8B}" type="pres">
      <dgm:prSet presAssocID="{AE567E25-782C-4B64-B130-6A7579862E52}" presName="accentRepeatNode" presStyleLbl="solidAlignAcc1" presStyleIdx="4" presStyleCnt="6" custLinFactX="-634988" custLinFactY="100000" custLinFactNeighborX="-700000" custLinFactNeighborY="190099"/>
      <dgm:spPr>
        <a:noFill/>
        <a:ln>
          <a:noFill/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8C517DCD-6CD4-41F6-A0B1-31D87CA8ADCC}" type="pres">
      <dgm:prSet presAssocID="{E88B4D2C-B5F4-4AA4-A467-B07B014AEDB8}" presName="image3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F2618AE6-2B5F-4424-95C4-FCA712A541AB}" type="pres">
      <dgm:prSet presAssocID="{E88B4D2C-B5F4-4AA4-A467-B07B014AEDB8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3CE93E90-1671-4E4A-B755-1634A4ACE297}" type="pres">
      <dgm:prSet presAssocID="{E88B4D2C-B5F4-4AA4-A467-B07B014AEDB8}" presName="imageaccent3" presStyleCnt="0"/>
      <dgm:spPr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  <dgm:pt modelId="{4AB2E5B8-C379-4E1F-A23B-111243506345}" type="pres">
      <dgm:prSet presAssocID="{E88B4D2C-B5F4-4AA4-A467-B07B014AEDB8}" presName="accentRepeatNode" presStyleLbl="solidAlignAcc1" presStyleIdx="5" presStyleCnt="6" custLinFactX="-708848" custLinFactY="99" custLinFactNeighborX="-800000" custLinFactNeighborY="100000"/>
      <dgm:spPr>
        <a:noFill/>
        <a:ln>
          <a:noFill/>
        </a:ln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gm:spPr>
    </dgm:pt>
  </dgm:ptLst>
  <dgm:cxnLst>
    <dgm:cxn modelId="{1378E8DA-0B1D-4661-96C2-99BC34AF166D}" type="presOf" srcId="{E88B4D2C-B5F4-4AA4-A467-B07B014AEDB8}" destId="{F2618AE6-2B5F-4424-95C4-FCA712A541AB}" srcOrd="0" destOrd="0" presId="urn:microsoft.com/office/officeart/2008/layout/HexagonCluster"/>
    <dgm:cxn modelId="{AD27AF99-FACC-4AB1-A9E8-177BEBC8E0C4}" type="presOf" srcId="{58922EC8-A507-4B6E-B192-5BD4896D1CBB}" destId="{F3AE94C4-D4E4-4BAC-B45C-890A8D4914BC}" srcOrd="0" destOrd="0" presId="urn:microsoft.com/office/officeart/2008/layout/HexagonCluster"/>
    <dgm:cxn modelId="{6E8754B5-CCA3-45B7-AFD7-DFCF0C0CCE29}" type="presOf" srcId="{AE567E25-782C-4B64-B130-6A7579862E52}" destId="{1F86C18A-F814-452D-B73B-A3B990EE17BB}" srcOrd="0" destOrd="0" presId="urn:microsoft.com/office/officeart/2008/layout/HexagonCluster"/>
    <dgm:cxn modelId="{D6161295-3CFD-4EC3-9C65-6E5F85B000E1}" type="presOf" srcId="{700F1EE8-6D48-4C30-A969-E97CBE9CAECB}" destId="{3F3982A2-E320-4EBE-95D7-924FED583B4E}" srcOrd="0" destOrd="0" presId="urn:microsoft.com/office/officeart/2008/layout/HexagonCluster"/>
    <dgm:cxn modelId="{B8884A49-BE07-44CA-A863-0C1584EEF368}" srcId="{1CF2B800-619D-4E18-AAD2-8E95F114259B}" destId="{CAC5D014-41CC-4B4F-A87E-372FEA744D37}" srcOrd="0" destOrd="0" parTransId="{9F731619-91B7-4695-A289-254ABDC9E374}" sibTransId="{700F1EE8-6D48-4C30-A969-E97CBE9CAECB}"/>
    <dgm:cxn modelId="{4C776243-CD82-4D56-9AE8-6708C67BDAD3}" type="presOf" srcId="{1CF2B800-619D-4E18-AAD2-8E95F114259B}" destId="{A3AFAEB2-EB54-48B8-8857-0FD586AB411A}" srcOrd="0" destOrd="0" presId="urn:microsoft.com/office/officeart/2008/layout/HexagonCluster"/>
    <dgm:cxn modelId="{824214A3-B3FF-4A57-A099-D526453A54AE}" srcId="{1CF2B800-619D-4E18-AAD2-8E95F114259B}" destId="{81546C67-78B1-407E-9E86-FB9B0ACACE4E}" srcOrd="1" destOrd="0" parTransId="{E0FE6702-D782-40F3-8E98-FFEE9BB7EC87}" sibTransId="{58922EC8-A507-4B6E-B192-5BD4896D1CBB}"/>
    <dgm:cxn modelId="{8EADC2A6-A525-4655-98D5-D02417D786F5}" type="presOf" srcId="{CAC5D014-41CC-4B4F-A87E-372FEA744D37}" destId="{D768F636-FDD7-49C1-B7ED-7455E06812F6}" srcOrd="0" destOrd="0" presId="urn:microsoft.com/office/officeart/2008/layout/HexagonCluster"/>
    <dgm:cxn modelId="{AD8EC057-7E59-4082-B03A-5DB36BF7C73E}" srcId="{1CF2B800-619D-4E18-AAD2-8E95F114259B}" destId="{AE567E25-782C-4B64-B130-6A7579862E52}" srcOrd="2" destOrd="0" parTransId="{E3E1F1A7-2D05-40FB-8757-7B1BEE32F32B}" sibTransId="{E88B4D2C-B5F4-4AA4-A467-B07B014AEDB8}"/>
    <dgm:cxn modelId="{3B3AEF05-A567-4E48-BC19-91E3BAEFB200}" type="presOf" srcId="{81546C67-78B1-407E-9E86-FB9B0ACACE4E}" destId="{E9837A08-F75D-4685-B224-7FC5B5B5A302}" srcOrd="0" destOrd="0" presId="urn:microsoft.com/office/officeart/2008/layout/HexagonCluster"/>
    <dgm:cxn modelId="{2D9F0FDB-FE7F-4DC3-AC6C-1E646E34EBC9}" type="presParOf" srcId="{A3AFAEB2-EB54-48B8-8857-0FD586AB411A}" destId="{E17DAB4C-CCB6-41C6-ADA8-F91217FD5C60}" srcOrd="0" destOrd="0" presId="urn:microsoft.com/office/officeart/2008/layout/HexagonCluster"/>
    <dgm:cxn modelId="{F7A3D2B8-45BD-422C-B1B1-D56086789975}" type="presParOf" srcId="{E17DAB4C-CCB6-41C6-ADA8-F91217FD5C60}" destId="{D768F636-FDD7-49C1-B7ED-7455E06812F6}" srcOrd="0" destOrd="0" presId="urn:microsoft.com/office/officeart/2008/layout/HexagonCluster"/>
    <dgm:cxn modelId="{2AA45DD1-63D4-4283-A5C8-91858462BAD9}" type="presParOf" srcId="{A3AFAEB2-EB54-48B8-8857-0FD586AB411A}" destId="{E5283A65-BDB9-416C-A791-47ACEBCF753D}" srcOrd="1" destOrd="0" presId="urn:microsoft.com/office/officeart/2008/layout/HexagonCluster"/>
    <dgm:cxn modelId="{01FF8713-264A-4A73-845C-19A55A9F2097}" type="presParOf" srcId="{E5283A65-BDB9-416C-A791-47ACEBCF753D}" destId="{325F6EA0-970F-4BD3-9410-314DE24F59AF}" srcOrd="0" destOrd="0" presId="urn:microsoft.com/office/officeart/2008/layout/HexagonCluster"/>
    <dgm:cxn modelId="{E2E538BF-7182-48C8-9C8B-79B26D85C971}" type="presParOf" srcId="{A3AFAEB2-EB54-48B8-8857-0FD586AB411A}" destId="{D9BE7A7D-4C29-4C1E-AFA1-03807263B2C6}" srcOrd="2" destOrd="0" presId="urn:microsoft.com/office/officeart/2008/layout/HexagonCluster"/>
    <dgm:cxn modelId="{0092DD35-2C4D-4E11-A25B-6C26A3A1A395}" type="presParOf" srcId="{D9BE7A7D-4C29-4C1E-AFA1-03807263B2C6}" destId="{3F3982A2-E320-4EBE-95D7-924FED583B4E}" srcOrd="0" destOrd="0" presId="urn:microsoft.com/office/officeart/2008/layout/HexagonCluster"/>
    <dgm:cxn modelId="{692857CB-209F-40B2-92E2-0FB2C8658EBC}" type="presParOf" srcId="{A3AFAEB2-EB54-48B8-8857-0FD586AB411A}" destId="{1A6A1164-D67E-4C08-B60C-E4F3D4964DFB}" srcOrd="3" destOrd="0" presId="urn:microsoft.com/office/officeart/2008/layout/HexagonCluster"/>
    <dgm:cxn modelId="{2F9C05C9-E565-4CF1-AA42-A5B04FA73A53}" type="presParOf" srcId="{1A6A1164-D67E-4C08-B60C-E4F3D4964DFB}" destId="{74A76887-D782-4642-8BB9-91499390EC79}" srcOrd="0" destOrd="0" presId="urn:microsoft.com/office/officeart/2008/layout/HexagonCluster"/>
    <dgm:cxn modelId="{0633E9D4-7CF2-4ADD-B5D8-C2E37DB1DEE0}" type="presParOf" srcId="{A3AFAEB2-EB54-48B8-8857-0FD586AB411A}" destId="{2754B52B-0953-4BD1-BA1A-5BA6B8C78C64}" srcOrd="4" destOrd="0" presId="urn:microsoft.com/office/officeart/2008/layout/HexagonCluster"/>
    <dgm:cxn modelId="{7E681AE7-F7AF-4ECC-BEFE-20315F16B0FE}" type="presParOf" srcId="{2754B52B-0953-4BD1-BA1A-5BA6B8C78C64}" destId="{E9837A08-F75D-4685-B224-7FC5B5B5A302}" srcOrd="0" destOrd="0" presId="urn:microsoft.com/office/officeart/2008/layout/HexagonCluster"/>
    <dgm:cxn modelId="{C56BF642-19FD-4E5C-A508-62AC8CDDD62E}" type="presParOf" srcId="{A3AFAEB2-EB54-48B8-8857-0FD586AB411A}" destId="{91F48877-0202-4993-B977-296832348C13}" srcOrd="5" destOrd="0" presId="urn:microsoft.com/office/officeart/2008/layout/HexagonCluster"/>
    <dgm:cxn modelId="{41444B2D-8A0B-423F-9A6F-5A2DD788B964}" type="presParOf" srcId="{91F48877-0202-4993-B977-296832348C13}" destId="{EC700ED6-42C2-44F5-90D0-AFAECC6A7531}" srcOrd="0" destOrd="0" presId="urn:microsoft.com/office/officeart/2008/layout/HexagonCluster"/>
    <dgm:cxn modelId="{1DB31D89-DB48-46EF-9D51-6BC6DC441F56}" type="presParOf" srcId="{A3AFAEB2-EB54-48B8-8857-0FD586AB411A}" destId="{6D9B9F95-B41F-4F8E-9D3E-08E9C4020AC2}" srcOrd="6" destOrd="0" presId="urn:microsoft.com/office/officeart/2008/layout/HexagonCluster"/>
    <dgm:cxn modelId="{1A1477F4-6E1A-4AEB-924A-86A7BCC6EFA5}" type="presParOf" srcId="{6D9B9F95-B41F-4F8E-9D3E-08E9C4020AC2}" destId="{F3AE94C4-D4E4-4BAC-B45C-890A8D4914BC}" srcOrd="0" destOrd="0" presId="urn:microsoft.com/office/officeart/2008/layout/HexagonCluster"/>
    <dgm:cxn modelId="{59594B0F-EB13-403E-9F62-B3ED91DD782A}" type="presParOf" srcId="{A3AFAEB2-EB54-48B8-8857-0FD586AB411A}" destId="{0B8B19C3-3E5A-4397-B7D2-7E6521FD913C}" srcOrd="7" destOrd="0" presId="urn:microsoft.com/office/officeart/2008/layout/HexagonCluster"/>
    <dgm:cxn modelId="{D65859BC-706E-442F-990E-1994B4B13761}" type="presParOf" srcId="{0B8B19C3-3E5A-4397-B7D2-7E6521FD913C}" destId="{3E0D9FA7-EA63-45F3-98A8-F6E9408759B9}" srcOrd="0" destOrd="0" presId="urn:microsoft.com/office/officeart/2008/layout/HexagonCluster"/>
    <dgm:cxn modelId="{E3087DD7-5B9B-47F0-9DFF-23DDB16607EC}" type="presParOf" srcId="{A3AFAEB2-EB54-48B8-8857-0FD586AB411A}" destId="{5ABC9442-958A-471C-B9CA-272A733A2817}" srcOrd="8" destOrd="0" presId="urn:microsoft.com/office/officeart/2008/layout/HexagonCluster"/>
    <dgm:cxn modelId="{393FDE33-BCEF-4E1E-A924-C22D0F1537FF}" type="presParOf" srcId="{5ABC9442-958A-471C-B9CA-272A733A2817}" destId="{1F86C18A-F814-452D-B73B-A3B990EE17BB}" srcOrd="0" destOrd="0" presId="urn:microsoft.com/office/officeart/2008/layout/HexagonCluster"/>
    <dgm:cxn modelId="{B239E41D-1130-48D1-93FB-4176D2C10A70}" type="presParOf" srcId="{A3AFAEB2-EB54-48B8-8857-0FD586AB411A}" destId="{D3555B66-4955-45F2-894E-952189F44271}" srcOrd="9" destOrd="0" presId="urn:microsoft.com/office/officeart/2008/layout/HexagonCluster"/>
    <dgm:cxn modelId="{8D95A172-D743-4866-B710-765E6068246D}" type="presParOf" srcId="{D3555B66-4955-45F2-894E-952189F44271}" destId="{DA92CD1C-2265-4642-989D-65694F5A4A8B}" srcOrd="0" destOrd="0" presId="urn:microsoft.com/office/officeart/2008/layout/HexagonCluster"/>
    <dgm:cxn modelId="{10FD1D8E-28B8-4A41-AEAE-726846D1E9E0}" type="presParOf" srcId="{A3AFAEB2-EB54-48B8-8857-0FD586AB411A}" destId="{8C517DCD-6CD4-41F6-A0B1-31D87CA8ADCC}" srcOrd="10" destOrd="0" presId="urn:microsoft.com/office/officeart/2008/layout/HexagonCluster"/>
    <dgm:cxn modelId="{45FD670F-E7D0-444E-898E-ADA113E2B3A5}" type="presParOf" srcId="{8C517DCD-6CD4-41F6-A0B1-31D87CA8ADCC}" destId="{F2618AE6-2B5F-4424-95C4-FCA712A541AB}" srcOrd="0" destOrd="0" presId="urn:microsoft.com/office/officeart/2008/layout/HexagonCluster"/>
    <dgm:cxn modelId="{B67EFF3F-067E-448F-94B8-155294AF78E0}" type="presParOf" srcId="{A3AFAEB2-EB54-48B8-8857-0FD586AB411A}" destId="{3CE93E90-1671-4E4A-B755-1634A4ACE297}" srcOrd="11" destOrd="0" presId="urn:microsoft.com/office/officeart/2008/layout/HexagonCluster"/>
    <dgm:cxn modelId="{84EE1D41-0F43-4BCB-934A-8D7CC735B19E}" type="presParOf" srcId="{3CE93E90-1671-4E4A-B755-1634A4ACE297}" destId="{4AB2E5B8-C379-4E1F-A23B-111243506345}" srcOrd="0" destOrd="0" presId="urn:microsoft.com/office/officeart/2008/layout/HexagonCluster"/>
  </dgm:cxnLst>
  <dgm:bg>
    <a:effectLst>
      <a:glow rad="228600">
        <a:schemeClr val="accent2">
          <a:satMod val="175000"/>
          <a:alpha val="40000"/>
        </a:schemeClr>
      </a:glow>
      <a:outerShdw blurRad="76200" dist="12700" dir="2700000" sy="-23000" kx="-800400" algn="bl" rotWithShape="0">
        <a:prstClr val="black">
          <a:alpha val="20000"/>
        </a:prstClr>
      </a:outerShdw>
    </a:effectLst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F99BBD-70AA-4A65-921E-F1EB3024857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71951F8-AA75-479B-83B0-FD191BEF7E43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82550"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dirty="0"/>
        </a:p>
      </dgm:t>
    </dgm:pt>
    <dgm:pt modelId="{21E9121C-9401-4903-BCC1-40F59FA80A36}" type="parTrans" cxnId="{6130EF60-C44A-494B-A39C-4A6235CEFD87}">
      <dgm:prSet/>
      <dgm:spPr/>
      <dgm:t>
        <a:bodyPr/>
        <a:lstStyle/>
        <a:p>
          <a:endParaRPr lang="ru-RU"/>
        </a:p>
      </dgm:t>
    </dgm:pt>
    <dgm:pt modelId="{30D3C883-88B0-4DB7-A376-B900D05EBA59}" type="sibTrans" cxnId="{6130EF60-C44A-494B-A39C-4A6235CEFD87}">
      <dgm:prSet/>
      <dgm:spPr/>
      <dgm:t>
        <a:bodyPr/>
        <a:lstStyle/>
        <a:p>
          <a:endParaRPr lang="ru-RU"/>
        </a:p>
      </dgm:t>
    </dgm:pt>
    <dgm:pt modelId="{2AF85EBA-B8D4-4B0A-B80A-F654537A9647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82550">
          <a:solidFill>
            <a:srgbClr val="0070C0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dirty="0"/>
        </a:p>
      </dgm:t>
    </dgm:pt>
    <dgm:pt modelId="{9E8E82B6-3B4C-4A58-91E9-2FB136D40B03}" type="parTrans" cxnId="{C1380E66-B960-444F-BD77-C5D0014DAE8D}">
      <dgm:prSet/>
      <dgm:spPr/>
      <dgm:t>
        <a:bodyPr/>
        <a:lstStyle/>
        <a:p>
          <a:endParaRPr lang="ru-RU"/>
        </a:p>
      </dgm:t>
    </dgm:pt>
    <dgm:pt modelId="{57DDCBCA-0387-4F6E-B5CA-A06CE0E54F61}" type="sibTrans" cxnId="{C1380E66-B960-444F-BD77-C5D0014DAE8D}">
      <dgm:prSet/>
      <dgm:spPr/>
      <dgm:t>
        <a:bodyPr/>
        <a:lstStyle/>
        <a:p>
          <a:endParaRPr lang="ru-RU"/>
        </a:p>
      </dgm:t>
    </dgm:pt>
    <dgm:pt modelId="{D269F006-B168-4514-9231-425EACA3F52B}">
      <dgm:prSet phldrT="[Текст]"/>
      <dgm:spPr>
        <a:blipFill rotWithShape="0">
          <a:blip xmlns:r="http://schemas.openxmlformats.org/officeDocument/2006/relationships" r:embed="rId3">
            <a:lum bright="9000" contrast="26000"/>
          </a:blip>
          <a:stretch>
            <a:fillRect/>
          </a:stretch>
        </a:blipFill>
        <a:ln w="79375">
          <a:solidFill>
            <a:srgbClr val="258B2F"/>
          </a:solidFill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 dirty="0"/>
        </a:p>
      </dgm:t>
    </dgm:pt>
    <dgm:pt modelId="{D59360DE-65F6-47FF-9A9F-94D3910F8988}" type="parTrans" cxnId="{0B589E59-A4AE-4223-951D-984974504DEB}">
      <dgm:prSet/>
      <dgm:spPr/>
      <dgm:t>
        <a:bodyPr/>
        <a:lstStyle/>
        <a:p>
          <a:endParaRPr lang="ru-RU"/>
        </a:p>
      </dgm:t>
    </dgm:pt>
    <dgm:pt modelId="{AD637710-7240-4089-B85E-88AD85A0A02E}" type="sibTrans" cxnId="{0B589E59-A4AE-4223-951D-984974504DEB}">
      <dgm:prSet/>
      <dgm:spPr/>
      <dgm:t>
        <a:bodyPr/>
        <a:lstStyle/>
        <a:p>
          <a:endParaRPr lang="ru-RU"/>
        </a:p>
      </dgm:t>
    </dgm:pt>
    <dgm:pt modelId="{571DDE9D-F250-42ED-AB5A-E085C4AAFC0B}" type="pres">
      <dgm:prSet presAssocID="{E4F99BBD-70AA-4A65-921E-F1EB30248573}" presName="CompostProcess" presStyleCnt="0">
        <dgm:presLayoutVars>
          <dgm:dir/>
          <dgm:resizeHandles val="exact"/>
        </dgm:presLayoutVars>
      </dgm:prSet>
      <dgm:spPr/>
    </dgm:pt>
    <dgm:pt modelId="{F7F59DEB-DEEF-4DDD-B75E-67BEA9AC5A71}" type="pres">
      <dgm:prSet presAssocID="{E4F99BBD-70AA-4A65-921E-F1EB30248573}" presName="arrow" presStyleLbl="bgShp" presStyleIdx="0" presStyleCnt="1" custScaleX="117647" custLinFactNeighborX="2082" custLinFactNeighborY="-58696"/>
      <dgm:spPr>
        <a:gradFill flip="none" rotWithShape="1">
          <a:gsLst>
            <a:gs pos="0">
              <a:srgbClr val="00B0F0"/>
            </a:gs>
            <a:gs pos="50000">
              <a:srgbClr val="7030A0"/>
            </a:gs>
            <a:gs pos="100000">
              <a:srgbClr val="0070C0"/>
            </a:gs>
          </a:gsLst>
          <a:lin ang="10800000" scaled="1"/>
          <a:tileRect/>
        </a:gradFill>
        <a:scene3d>
          <a:camera prst="orthographicFront"/>
          <a:lightRig rig="threePt" dir="t"/>
        </a:scene3d>
        <a:sp3d>
          <a:bevelT/>
        </a:sp3d>
      </dgm:spPr>
    </dgm:pt>
    <dgm:pt modelId="{CC52D9BC-DA91-484C-9299-D8FCDFE20514}" type="pres">
      <dgm:prSet presAssocID="{E4F99BBD-70AA-4A65-921E-F1EB30248573}" presName="linearProcess" presStyleCnt="0"/>
      <dgm:spPr/>
    </dgm:pt>
    <dgm:pt modelId="{7E430913-727D-4A14-BEF4-4D3E26E46C4B}" type="pres">
      <dgm:prSet presAssocID="{071951F8-AA75-479B-83B0-FD191BEF7E43}" presName="textNode" presStyleLbl="node1" presStyleIdx="0" presStyleCnt="3" custScaleY="248684" custLinFactNeighborX="17094" custLinFactNeighborY="-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35CCC-E5D0-450C-9973-C9688FD47304}" type="pres">
      <dgm:prSet presAssocID="{30D3C883-88B0-4DB7-A376-B900D05EBA59}" presName="sibTrans" presStyleCnt="0"/>
      <dgm:spPr/>
    </dgm:pt>
    <dgm:pt modelId="{F47F336D-7546-4ED5-8D76-089CE6337B2F}" type="pres">
      <dgm:prSet presAssocID="{2AF85EBA-B8D4-4B0A-B80A-F654537A9647}" presName="textNode" presStyleLbl="node1" presStyleIdx="1" presStyleCnt="3" custScaleY="250000" custLinFactX="74644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94D37-10EC-428B-BBE0-8FB4E8B28870}" type="pres">
      <dgm:prSet presAssocID="{57DDCBCA-0387-4F6E-B5CA-A06CE0E54F61}" presName="sibTrans" presStyleCnt="0"/>
      <dgm:spPr/>
    </dgm:pt>
    <dgm:pt modelId="{25303C1B-C6E3-4B71-8FD5-44EB4DD1393C}" type="pres">
      <dgm:prSet presAssocID="{D269F006-B168-4514-9231-425EACA3F52B}" presName="textNode" presStyleLbl="node1" presStyleIdx="2" presStyleCnt="3" custScaleY="248684" custLinFactX="-100000" custLinFactNeighborX="-167521" custLinFactNeighborY="-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631C65-4F67-41A8-8B40-CD9A303B549A}" type="presOf" srcId="{E4F99BBD-70AA-4A65-921E-F1EB30248573}" destId="{571DDE9D-F250-42ED-AB5A-E085C4AAFC0B}" srcOrd="0" destOrd="0" presId="urn:microsoft.com/office/officeart/2005/8/layout/hProcess9"/>
    <dgm:cxn modelId="{6130EF60-C44A-494B-A39C-4A6235CEFD87}" srcId="{E4F99BBD-70AA-4A65-921E-F1EB30248573}" destId="{071951F8-AA75-479B-83B0-FD191BEF7E43}" srcOrd="0" destOrd="0" parTransId="{21E9121C-9401-4903-BCC1-40F59FA80A36}" sibTransId="{30D3C883-88B0-4DB7-A376-B900D05EBA59}"/>
    <dgm:cxn modelId="{27FA6283-D5A2-4008-A2B3-ADC78B64CF88}" type="presOf" srcId="{D269F006-B168-4514-9231-425EACA3F52B}" destId="{25303C1B-C6E3-4B71-8FD5-44EB4DD1393C}" srcOrd="0" destOrd="0" presId="urn:microsoft.com/office/officeart/2005/8/layout/hProcess9"/>
    <dgm:cxn modelId="{F366D105-A5E8-4DB0-B436-7CF42C22E8DE}" type="presOf" srcId="{2AF85EBA-B8D4-4B0A-B80A-F654537A9647}" destId="{F47F336D-7546-4ED5-8D76-089CE6337B2F}" srcOrd="0" destOrd="0" presId="urn:microsoft.com/office/officeart/2005/8/layout/hProcess9"/>
    <dgm:cxn modelId="{C1380E66-B960-444F-BD77-C5D0014DAE8D}" srcId="{E4F99BBD-70AA-4A65-921E-F1EB30248573}" destId="{2AF85EBA-B8D4-4B0A-B80A-F654537A9647}" srcOrd="1" destOrd="0" parTransId="{9E8E82B6-3B4C-4A58-91E9-2FB136D40B03}" sibTransId="{57DDCBCA-0387-4F6E-B5CA-A06CE0E54F61}"/>
    <dgm:cxn modelId="{F380D132-F3B2-4164-9BC9-52B1EC05C83C}" type="presOf" srcId="{071951F8-AA75-479B-83B0-FD191BEF7E43}" destId="{7E430913-727D-4A14-BEF4-4D3E26E46C4B}" srcOrd="0" destOrd="0" presId="urn:microsoft.com/office/officeart/2005/8/layout/hProcess9"/>
    <dgm:cxn modelId="{0B589E59-A4AE-4223-951D-984974504DEB}" srcId="{E4F99BBD-70AA-4A65-921E-F1EB30248573}" destId="{D269F006-B168-4514-9231-425EACA3F52B}" srcOrd="2" destOrd="0" parTransId="{D59360DE-65F6-47FF-9A9F-94D3910F8988}" sibTransId="{AD637710-7240-4089-B85E-88AD85A0A02E}"/>
    <dgm:cxn modelId="{6135560F-7595-4083-95CB-4AA9B8489CEA}" type="presParOf" srcId="{571DDE9D-F250-42ED-AB5A-E085C4AAFC0B}" destId="{F7F59DEB-DEEF-4DDD-B75E-67BEA9AC5A71}" srcOrd="0" destOrd="0" presId="urn:microsoft.com/office/officeart/2005/8/layout/hProcess9"/>
    <dgm:cxn modelId="{6C527B39-DABE-4D47-8E7F-7B3630C9C4E6}" type="presParOf" srcId="{571DDE9D-F250-42ED-AB5A-E085C4AAFC0B}" destId="{CC52D9BC-DA91-484C-9299-D8FCDFE20514}" srcOrd="1" destOrd="0" presId="urn:microsoft.com/office/officeart/2005/8/layout/hProcess9"/>
    <dgm:cxn modelId="{B8AC4AE1-4463-4222-9A7D-CB3550F9400E}" type="presParOf" srcId="{CC52D9BC-DA91-484C-9299-D8FCDFE20514}" destId="{7E430913-727D-4A14-BEF4-4D3E26E46C4B}" srcOrd="0" destOrd="0" presId="urn:microsoft.com/office/officeart/2005/8/layout/hProcess9"/>
    <dgm:cxn modelId="{97E276AC-1F92-4A7D-B4F6-79A61E03DFB7}" type="presParOf" srcId="{CC52D9BC-DA91-484C-9299-D8FCDFE20514}" destId="{10135CCC-E5D0-450C-9973-C9688FD47304}" srcOrd="1" destOrd="0" presId="urn:microsoft.com/office/officeart/2005/8/layout/hProcess9"/>
    <dgm:cxn modelId="{45E706A4-AD69-448B-BB1F-5835ACAF0BFB}" type="presParOf" srcId="{CC52D9BC-DA91-484C-9299-D8FCDFE20514}" destId="{F47F336D-7546-4ED5-8D76-089CE6337B2F}" srcOrd="2" destOrd="0" presId="urn:microsoft.com/office/officeart/2005/8/layout/hProcess9"/>
    <dgm:cxn modelId="{1AFFBB4F-B5DC-42D8-8BF8-69B22070F77D}" type="presParOf" srcId="{CC52D9BC-DA91-484C-9299-D8FCDFE20514}" destId="{89694D37-10EC-428B-BBE0-8FB4E8B28870}" srcOrd="3" destOrd="0" presId="urn:microsoft.com/office/officeart/2005/8/layout/hProcess9"/>
    <dgm:cxn modelId="{E2F8A802-0849-4D4F-8339-41E87BC706F8}" type="presParOf" srcId="{CC52D9BC-DA91-484C-9299-D8FCDFE20514}" destId="{25303C1B-C6E3-4B71-8FD5-44EB4DD1393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FC60B1-9E8A-4A8C-A375-FAD9F16C740A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21000000" lon="0" rev="0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FD5CB72F-2080-4845-9930-132524D78260}">
      <dgm:prSet phldrT="[Текст]" custT="1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pPr algn="l"/>
          <a:endParaRPr lang="ru-RU" sz="2000" b="1" kern="1200" dirty="0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gm:t>
    </dgm:pt>
    <dgm:pt modelId="{EDD8E188-1740-413C-BEBD-408FADF6C6E6}" type="parTrans" cxnId="{F1475585-6E2E-448D-96B5-CB765791FA91}">
      <dgm:prSet/>
      <dgm:spPr/>
      <dgm:t>
        <a:bodyPr/>
        <a:lstStyle/>
        <a:p>
          <a:endParaRPr lang="ru-RU"/>
        </a:p>
      </dgm:t>
    </dgm:pt>
    <dgm:pt modelId="{670C332A-0546-4601-90D5-5B75606B0F49}" type="sibTrans" cxnId="{F1475585-6E2E-448D-96B5-CB765791FA91}">
      <dgm:prSet/>
      <dgm:spPr>
        <a:blipFill>
          <a:blip xmlns:r="http://schemas.openxmlformats.org/officeDocument/2006/relationships" r:embed="rId1">
            <a:lum contrast="9000"/>
          </a:blip>
          <a:srcRect/>
          <a:stretch>
            <a:fillRect l="-17000" r="-17000"/>
          </a:stretch>
        </a:blipFill>
        <a:ln>
          <a:solidFill>
            <a:srgbClr val="002060"/>
          </a:solidFill>
        </a:ln>
        <a:effectLst/>
        <a:scene3d>
          <a:camera prst="orthographicFront">
            <a:rot lat="21000000" lon="0" rev="0"/>
          </a:camera>
          <a:lightRig rig="threePt" dir="t"/>
        </a:scene3d>
        <a:sp3d extrusionH="76200" contourW="12700">
          <a:bevelT w="177800" prst="angle"/>
          <a:extrusionClr>
            <a:schemeClr val="tx1"/>
          </a:extrusionClr>
          <a:contourClr>
            <a:schemeClr val="bg2"/>
          </a:contourClr>
        </a:sp3d>
      </dgm:spPr>
      <dgm:t>
        <a:bodyPr/>
        <a:lstStyle/>
        <a:p>
          <a:endParaRPr lang="ru-RU"/>
        </a:p>
      </dgm:t>
    </dgm:pt>
    <dgm:pt modelId="{466DB248-8DF2-4571-ABF2-51B0D062D988}">
      <dgm:prSet phldrT="[Текст]" custT="1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pPr algn="l"/>
          <a:r>
            <a:rPr lang="ru-RU" sz="2000" b="1" kern="1200" dirty="0" smtClean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rPr>
            <a:t>   </a:t>
          </a:r>
          <a:endParaRPr lang="ru-RU" sz="2000" b="1" kern="1200" dirty="0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gm:t>
    </dgm:pt>
    <dgm:pt modelId="{A0E57B70-4545-4E1E-A8C1-FE5B0F6DE6B7}" type="parTrans" cxnId="{CE97C543-7432-4B92-9022-E77CB8907532}">
      <dgm:prSet/>
      <dgm:spPr/>
      <dgm:t>
        <a:bodyPr/>
        <a:lstStyle/>
        <a:p>
          <a:endParaRPr lang="ru-RU"/>
        </a:p>
      </dgm:t>
    </dgm:pt>
    <dgm:pt modelId="{BC832FB3-45C9-47F2-A016-C12F00080BE6}" type="sibTrans" cxnId="{CE97C543-7432-4B92-9022-E77CB8907532}">
      <dgm:prSet/>
      <dgm:spPr>
        <a:blipFill>
          <a:blip xmlns:r="http://schemas.openxmlformats.org/officeDocument/2006/relationships" r:embed="rId2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solidFill>
            <a:srgbClr val="00660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endParaRPr lang="ru-RU"/>
        </a:p>
      </dgm:t>
    </dgm:pt>
    <dgm:pt modelId="{18F0884E-1698-474F-873F-2090C34C1485}">
      <dgm:prSet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endParaRPr lang="ru-RU"/>
        </a:p>
      </dgm:t>
    </dgm:pt>
    <dgm:pt modelId="{B9B50247-5072-4B61-8142-981FE4FE4B3F}" type="parTrans" cxnId="{A2F13C36-16B5-413D-9D8C-685FD777062A}">
      <dgm:prSet/>
      <dgm:spPr/>
      <dgm:t>
        <a:bodyPr/>
        <a:lstStyle/>
        <a:p>
          <a:endParaRPr lang="ru-RU"/>
        </a:p>
      </dgm:t>
    </dgm:pt>
    <dgm:pt modelId="{B51A32BB-7151-40A2-803A-C5A266A56A57}" type="sibTrans" cxnId="{A2F13C36-16B5-413D-9D8C-685FD777062A}">
      <dgm:prSet/>
      <dgm:spPr>
        <a:blipFill>
          <a:blip xmlns:r="http://schemas.openxmlformats.org/officeDocument/2006/relationships"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rcRect/>
          <a:stretch>
            <a:fillRect l="-18000" r="-18000"/>
          </a:stretch>
        </a:blipFill>
        <a:ln>
          <a:solidFill>
            <a:srgbClr val="7030A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endParaRPr lang="ru-RU"/>
        </a:p>
      </dgm:t>
    </dgm:pt>
    <dgm:pt modelId="{D77C31CA-5082-4A97-9A61-1C00A8B17D01}">
      <dgm:prSet phldrT="[Текст]" custT="1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endParaRPr lang="ru-RU" sz="2000" b="1" kern="1200" dirty="0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gm:t>
    </dgm:pt>
    <dgm:pt modelId="{BF9BAF0F-0640-4B26-8FFC-E83D3F41BC10}" type="sibTrans" cxnId="{6C6635B3-E4B6-4C32-990F-0D0048636F9A}">
      <dgm:prSet/>
      <dgm:spPr>
        <a:blipFill>
          <a:blip xmlns:r="http://schemas.openxmlformats.org/officeDocument/2006/relationships"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rgbClr val="00206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endParaRPr lang="ru-RU"/>
        </a:p>
      </dgm:t>
    </dgm:pt>
    <dgm:pt modelId="{D95CEBC8-8509-46E6-920E-62CC5B997C86}" type="parTrans" cxnId="{6C6635B3-E4B6-4C32-990F-0D0048636F9A}">
      <dgm:prSet/>
      <dgm:spPr/>
      <dgm:t>
        <a:bodyPr/>
        <a:lstStyle/>
        <a:p>
          <a:endParaRPr lang="ru-RU"/>
        </a:p>
      </dgm:t>
    </dgm:pt>
    <dgm:pt modelId="{1B2F7A4C-9BF1-4618-8410-E93D2CFDDA70}" type="pres">
      <dgm:prSet presAssocID="{CEFC60B1-9E8A-4A8C-A375-FAD9F16C740A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ru-RU"/>
        </a:p>
      </dgm:t>
    </dgm:pt>
    <dgm:pt modelId="{05599C98-20AB-4284-831D-6EC7F382CBF6}" type="pres">
      <dgm:prSet presAssocID="{FD5CB72F-2080-4845-9930-132524D78260}" presName="parent_text_1" presStyleLbl="revTx" presStyleIdx="0" presStyleCnt="4" custScaleX="32758" custScaleY="27612" custLinFactY="-100000" custLinFactNeighborX="17941" custLinFactNeighborY="-1202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8F95B-1B9F-4349-AEBE-425D7205A431}" type="pres">
      <dgm:prSet presAssocID="{FD5CB72F-2080-4845-9930-132524D78260}" presName="image_accent_1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2A38CDA0-8AF0-4ACA-B522-BC6CEAAD21D1}" type="pres">
      <dgm:prSet presAssocID="{FD5CB72F-2080-4845-9930-132524D78260}" presName="imageAccentRepeatNode" presStyleLbl="alignNode1" presStyleIdx="0" presStyleCnt="8" custScaleX="128082" custScaleY="124595" custLinFactNeighborX="-52981" custLinFactNeighborY="3540"/>
      <dgm:spPr>
        <a:blipFill rotWithShape="0">
          <a:blip xmlns:r="http://schemas.openxmlformats.org/officeDocument/2006/relationships" r:embed="rId9">
            <a:lum contrast="33000"/>
          </a:blip>
          <a:stretch>
            <a:fillRect l="-10000" r="-10000"/>
          </a:stretch>
        </a:blipFill>
        <a:ln>
          <a:solidFill>
            <a:srgbClr val="00660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  <dgm:t>
        <a:bodyPr/>
        <a:lstStyle/>
        <a:p>
          <a:endParaRPr lang="ru-RU"/>
        </a:p>
      </dgm:t>
    </dgm:pt>
    <dgm:pt modelId="{9E9AB974-ABD1-44E2-8202-3D39E76895AA}" type="pres">
      <dgm:prSet presAssocID="{FD5CB72F-2080-4845-9930-132524D78260}" presName="accent_1" presStyleLbl="alignNode1" presStyleIdx="1" presStyleCnt="8" custLinFactX="397223" custLinFactNeighborX="400000" custLinFactNeighborY="23872"/>
      <dgm:spPr>
        <a:solidFill>
          <a:srgbClr val="002060"/>
        </a:solidFill>
        <a:ln w="104775">
          <a:solidFill>
            <a:srgbClr val="00206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DE67C2E8-37C3-4DC2-9E5B-90CB7C3865D2}" type="pres">
      <dgm:prSet presAssocID="{670C332A-0546-4601-90D5-5B75606B0F49}" presName="image_1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C145263D-8753-4C3A-8D0A-A13181C39D00}" type="pres">
      <dgm:prSet presAssocID="{670C332A-0546-4601-90D5-5B75606B0F49}" presName="imageRepeatNode" presStyleLbl="fgImgPlace1" presStyleIdx="0" presStyleCnt="4" custScaleX="184454" custScaleY="178733" custLinFactY="-28145" custLinFactNeighborX="63240" custLinFactNeighborY="-100000"/>
      <dgm:spPr/>
      <dgm:t>
        <a:bodyPr/>
        <a:lstStyle/>
        <a:p>
          <a:endParaRPr lang="ru-RU"/>
        </a:p>
      </dgm:t>
    </dgm:pt>
    <dgm:pt modelId="{CB78F238-9B66-4EE0-84A8-DA8E82D7B8F1}" type="pres">
      <dgm:prSet presAssocID="{D77C31CA-5082-4A97-9A61-1C00A8B17D01}" presName="parent_text_2" presStyleLbl="revTx" presStyleIdx="1" presStyleCnt="4" custScaleX="87655" custScaleY="81103" custLinFactX="-80327" custLinFactY="-62975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38B28-57B7-4404-B615-72CD32121231}" type="pres">
      <dgm:prSet presAssocID="{D77C31CA-5082-4A97-9A61-1C00A8B17D01}" presName="image_accent_2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871ED8F5-2E99-4372-B397-C5A86F48F8E3}" type="pres">
      <dgm:prSet presAssocID="{D77C31CA-5082-4A97-9A61-1C00A8B17D01}" presName="imageAccentRepeatNode" presStyleLbl="alignNode1" presStyleIdx="2" presStyleCnt="8" custScaleX="77263" custScaleY="74455" custLinFactX="-100000" custLinFactY="-137176" custLinFactNeighborX="-159081" custLinFactNeighborY="-200000"/>
      <dgm:spPr>
        <a:solidFill>
          <a:srgbClr val="006600"/>
        </a:solidFill>
        <a:ln>
          <a:solidFill>
            <a:srgbClr val="00660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C6A96B3C-D158-4DF8-A880-6C745C1DEBA4}" type="pres">
      <dgm:prSet presAssocID="{BF9BAF0F-0640-4B26-8FFC-E83D3F41BC10}" presName="image_2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B2C7F49A-C5A4-471D-8A73-6345409480D1}" type="pres">
      <dgm:prSet presAssocID="{BF9BAF0F-0640-4B26-8FFC-E83D3F41BC10}" presName="imageRepeatNode" presStyleLbl="fgImgPlace1" presStyleIdx="1" presStyleCnt="4" custScaleX="249825" custScaleY="249788" custLinFactNeighborX="-14949" custLinFactNeighborY="65589"/>
      <dgm:spPr/>
      <dgm:t>
        <a:bodyPr/>
        <a:lstStyle/>
        <a:p>
          <a:endParaRPr lang="ru-RU"/>
        </a:p>
      </dgm:t>
    </dgm:pt>
    <dgm:pt modelId="{E52CDCDE-D707-43C7-81F7-C4BC62B7CAD7}" type="pres">
      <dgm:prSet presAssocID="{466DB248-8DF2-4571-ABF2-51B0D062D988}" presName="image_accent_3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5AC03A5A-06C3-4209-85EE-3652CC70C788}" type="pres">
      <dgm:prSet presAssocID="{466DB248-8DF2-4571-ABF2-51B0D062D988}" presName="imageAccentRepeatNode" presStyleLbl="alignNode1" presStyleIdx="3" presStyleCnt="8" custScaleX="152324" custScaleY="143859" custLinFactX="100000" custLinFactY="-20915" custLinFactNeighborX="108751" custLinFactNeighborY="-100000"/>
      <dgm:spPr>
        <a:blipFill rotWithShape="0">
          <a:blip xmlns:r="http://schemas.openxmlformats.org/officeDocument/2006/relationships" r:embed="rId10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tretch>
            <a:fillRect l="-10000" r="-10000"/>
          </a:stretch>
        </a:blipFill>
        <a:ln>
          <a:solidFill>
            <a:srgbClr val="0070C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5A33D450-0F48-4EF6-8E74-D06DEE9D1A50}" type="pres">
      <dgm:prSet presAssocID="{466DB248-8DF2-4571-ABF2-51B0D062D988}" presName="parent_text_3" presStyleLbl="revTx" presStyleIdx="2" presStyleCnt="4" custScaleX="55745" custScaleY="39739" custLinFactY="100000" custLinFactNeighborX="39539" custLinFactNeighborY="104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B84E2-DB97-41F2-ACCA-98CDD01C0E29}" type="pres">
      <dgm:prSet presAssocID="{466DB248-8DF2-4571-ABF2-51B0D062D988}" presName="accent_2" presStyleLbl="alignNode1" presStyleIdx="4" presStyleCnt="8" custLinFactX="100000" custLinFactNeighborX="158386" custLinFactNeighborY="-37560"/>
      <dgm:spPr>
        <a:solidFill>
          <a:srgbClr val="0070C0"/>
        </a:solidFill>
        <a:ln w="149225">
          <a:solidFill>
            <a:srgbClr val="0070C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5E9A62B0-C6A4-4BEF-BAC4-7B130820FF9B}" type="pres">
      <dgm:prSet presAssocID="{466DB248-8DF2-4571-ABF2-51B0D062D988}" presName="accent_3" presStyleLbl="alignNode1" presStyleIdx="5" presStyleCnt="8" custScaleX="223639" custScaleY="223291" custLinFactX="-449676" custLinFactY="1151669" custLinFactNeighborX="-500000" custLinFactNeighborY="1200000"/>
      <dgm:spPr>
        <a:solidFill>
          <a:srgbClr val="006600"/>
        </a:solidFill>
        <a:ln w="79375">
          <a:solidFill>
            <a:srgbClr val="00660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222FFDFB-6447-4BEE-8D83-AB2F8DA28672}" type="pres">
      <dgm:prSet presAssocID="{BC832FB3-45C9-47F2-A016-C12F00080BE6}" presName="image_3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64414D72-B9FD-4C9D-9415-9A4E422FCAAC}" type="pres">
      <dgm:prSet presAssocID="{BC832FB3-45C9-47F2-A016-C12F00080BE6}" presName="imageRepeatNode" presStyleLbl="fgImgPlace1" presStyleIdx="2" presStyleCnt="4" custScaleX="208828" custScaleY="205471" custLinFactX="100000" custLinFactNeighborX="105779" custLinFactNeighborY="56744"/>
      <dgm:spPr/>
      <dgm:t>
        <a:bodyPr/>
        <a:lstStyle/>
        <a:p>
          <a:endParaRPr lang="ru-RU"/>
        </a:p>
      </dgm:t>
    </dgm:pt>
    <dgm:pt modelId="{D23BB865-D94D-4DB9-AD0D-16F1BAA4DC24}" type="pres">
      <dgm:prSet presAssocID="{18F0884E-1698-474F-873F-2090C34C1485}" presName="image_accent_4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C6E433E3-5372-4654-8AA8-B7D8B0C08341}" type="pres">
      <dgm:prSet presAssocID="{18F0884E-1698-474F-873F-2090C34C1485}" presName="imageAccentRepeatNode" presStyleLbl="alignNode1" presStyleIdx="6" presStyleCnt="8" custScaleX="149244" custScaleY="149234" custLinFactX="173543" custLinFactY="200000" custLinFactNeighborX="200000" custLinFactNeighborY="210444"/>
      <dgm:spPr>
        <a:solidFill>
          <a:srgbClr val="0070C0"/>
        </a:solidFill>
        <a:ln>
          <a:solidFill>
            <a:srgbClr val="0070C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E56F60D8-33E3-4B7D-947D-A255B5EF08AB}" type="pres">
      <dgm:prSet presAssocID="{18F0884E-1698-474F-873F-2090C34C1485}" presName="parent_text_4" presStyleLbl="revTx" presStyleIdx="3" presStyleCnt="4" custScaleX="66648" custScaleY="56795" custLinFactNeighborX="40899" custLinFactNeighborY="-730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FF455-6710-4503-AC5E-58E06B5F0751}" type="pres">
      <dgm:prSet presAssocID="{18F0884E-1698-474F-873F-2090C34C1485}" presName="accent_4" presStyleLbl="alignNode1" presStyleIdx="7" presStyleCnt="8" custScaleX="255264" custScaleY="255577" custLinFactX="100000" custLinFactY="76941" custLinFactNeighborX="178959" custLinFactNeighborY="100000"/>
      <dgm:spPr>
        <a:solidFill>
          <a:srgbClr val="7030A0"/>
        </a:solidFill>
        <a:ln w="120650">
          <a:solidFill>
            <a:srgbClr val="7030A0"/>
          </a:solidFill>
        </a:ln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1856B9DE-4363-4418-8A81-6971489C65C2}" type="pres">
      <dgm:prSet presAssocID="{B51A32BB-7151-40A2-803A-C5A266A56A57}" presName="image_4" presStyleCnt="0"/>
      <dgm:spPr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gm:spPr>
    </dgm:pt>
    <dgm:pt modelId="{7C4AF6ED-F6AB-47D0-B61A-0EA3452A4D48}" type="pres">
      <dgm:prSet presAssocID="{B51A32BB-7151-40A2-803A-C5A266A56A57}" presName="imageRepeatNode" presStyleLbl="fgImgPlace1" presStyleIdx="3" presStyleCnt="4" custScaleX="221255" custScaleY="218384" custLinFactX="-153894" custLinFactNeighborX="-200000" custLinFactNeighborY="75354"/>
      <dgm:spPr/>
      <dgm:t>
        <a:bodyPr/>
        <a:lstStyle/>
        <a:p>
          <a:endParaRPr lang="ru-RU"/>
        </a:p>
      </dgm:t>
    </dgm:pt>
  </dgm:ptLst>
  <dgm:cxnLst>
    <dgm:cxn modelId="{2A3C5DEB-D6CA-4FEC-899F-EDA18C7ED05D}" type="presOf" srcId="{B51A32BB-7151-40A2-803A-C5A266A56A57}" destId="{7C4AF6ED-F6AB-47D0-B61A-0EA3452A4D48}" srcOrd="0" destOrd="0" presId="urn:microsoft.com/office/officeart/2008/layout/BubblePictureList"/>
    <dgm:cxn modelId="{F1475585-6E2E-448D-96B5-CB765791FA91}" srcId="{CEFC60B1-9E8A-4A8C-A375-FAD9F16C740A}" destId="{FD5CB72F-2080-4845-9930-132524D78260}" srcOrd="0" destOrd="0" parTransId="{EDD8E188-1740-413C-BEBD-408FADF6C6E6}" sibTransId="{670C332A-0546-4601-90D5-5B75606B0F49}"/>
    <dgm:cxn modelId="{6C6635B3-E4B6-4C32-990F-0D0048636F9A}" srcId="{CEFC60B1-9E8A-4A8C-A375-FAD9F16C740A}" destId="{D77C31CA-5082-4A97-9A61-1C00A8B17D01}" srcOrd="1" destOrd="0" parTransId="{D95CEBC8-8509-46E6-920E-62CC5B997C86}" sibTransId="{BF9BAF0F-0640-4B26-8FFC-E83D3F41BC10}"/>
    <dgm:cxn modelId="{A9B56D88-299A-4E84-878C-7D314421DE33}" type="presOf" srcId="{D77C31CA-5082-4A97-9A61-1C00A8B17D01}" destId="{CB78F238-9B66-4EE0-84A8-DA8E82D7B8F1}" srcOrd="0" destOrd="0" presId="urn:microsoft.com/office/officeart/2008/layout/BubblePictureList"/>
    <dgm:cxn modelId="{CE97C543-7432-4B92-9022-E77CB8907532}" srcId="{CEFC60B1-9E8A-4A8C-A375-FAD9F16C740A}" destId="{466DB248-8DF2-4571-ABF2-51B0D062D988}" srcOrd="2" destOrd="0" parTransId="{A0E57B70-4545-4E1E-A8C1-FE5B0F6DE6B7}" sibTransId="{BC832FB3-45C9-47F2-A016-C12F00080BE6}"/>
    <dgm:cxn modelId="{E17E756F-F50D-49CF-A7D2-103880E51504}" type="presOf" srcId="{466DB248-8DF2-4571-ABF2-51B0D062D988}" destId="{5A33D450-0F48-4EF6-8E74-D06DEE9D1A50}" srcOrd="0" destOrd="0" presId="urn:microsoft.com/office/officeart/2008/layout/BubblePictureList"/>
    <dgm:cxn modelId="{0DAA5C85-6380-411D-8A69-1882DADE957F}" type="presOf" srcId="{BF9BAF0F-0640-4B26-8FFC-E83D3F41BC10}" destId="{B2C7F49A-C5A4-471D-8A73-6345409480D1}" srcOrd="0" destOrd="0" presId="urn:microsoft.com/office/officeart/2008/layout/BubblePictureList"/>
    <dgm:cxn modelId="{25D8D655-D243-48F5-ACE7-E7826E15EE72}" type="presOf" srcId="{BC832FB3-45C9-47F2-A016-C12F00080BE6}" destId="{64414D72-B9FD-4C9D-9415-9A4E422FCAAC}" srcOrd="0" destOrd="0" presId="urn:microsoft.com/office/officeart/2008/layout/BubblePictureList"/>
    <dgm:cxn modelId="{C14FFC83-2766-49A0-A431-DA491034835D}" type="presOf" srcId="{CEFC60B1-9E8A-4A8C-A375-FAD9F16C740A}" destId="{1B2F7A4C-9BF1-4618-8410-E93D2CFDDA70}" srcOrd="0" destOrd="0" presId="urn:microsoft.com/office/officeart/2008/layout/BubblePictureList"/>
    <dgm:cxn modelId="{E6B4DDD0-6901-4C49-949E-9A4A7AA5456F}" type="presOf" srcId="{18F0884E-1698-474F-873F-2090C34C1485}" destId="{E56F60D8-33E3-4B7D-947D-A255B5EF08AB}" srcOrd="0" destOrd="0" presId="urn:microsoft.com/office/officeart/2008/layout/BubblePictureList"/>
    <dgm:cxn modelId="{38DD3B69-22A4-43E4-9EF4-22E1DA881859}" type="presOf" srcId="{670C332A-0546-4601-90D5-5B75606B0F49}" destId="{C145263D-8753-4C3A-8D0A-A13181C39D00}" srcOrd="0" destOrd="0" presId="urn:microsoft.com/office/officeart/2008/layout/BubblePictureList"/>
    <dgm:cxn modelId="{5E0B6BD6-94AA-4296-B90D-FC5DBEE2E8C4}" type="presOf" srcId="{FD5CB72F-2080-4845-9930-132524D78260}" destId="{05599C98-20AB-4284-831D-6EC7F382CBF6}" srcOrd="0" destOrd="0" presId="urn:microsoft.com/office/officeart/2008/layout/BubblePictureList"/>
    <dgm:cxn modelId="{A2F13C36-16B5-413D-9D8C-685FD777062A}" srcId="{CEFC60B1-9E8A-4A8C-A375-FAD9F16C740A}" destId="{18F0884E-1698-474F-873F-2090C34C1485}" srcOrd="3" destOrd="0" parTransId="{B9B50247-5072-4B61-8142-981FE4FE4B3F}" sibTransId="{B51A32BB-7151-40A2-803A-C5A266A56A57}"/>
    <dgm:cxn modelId="{94E16A52-083B-4436-BDF7-8956A9B642CA}" type="presParOf" srcId="{1B2F7A4C-9BF1-4618-8410-E93D2CFDDA70}" destId="{05599C98-20AB-4284-831D-6EC7F382CBF6}" srcOrd="0" destOrd="0" presId="urn:microsoft.com/office/officeart/2008/layout/BubblePictureList"/>
    <dgm:cxn modelId="{155C0990-5867-4E51-B0DD-A45505AE23FE}" type="presParOf" srcId="{1B2F7A4C-9BF1-4618-8410-E93D2CFDDA70}" destId="{D668F95B-1B9F-4349-AEBE-425D7205A431}" srcOrd="1" destOrd="0" presId="urn:microsoft.com/office/officeart/2008/layout/BubblePictureList"/>
    <dgm:cxn modelId="{F2D548AF-4D87-43F3-A218-8494EEF3FBB1}" type="presParOf" srcId="{D668F95B-1B9F-4349-AEBE-425D7205A431}" destId="{2A38CDA0-8AF0-4ACA-B522-BC6CEAAD21D1}" srcOrd="0" destOrd="0" presId="urn:microsoft.com/office/officeart/2008/layout/BubblePictureList"/>
    <dgm:cxn modelId="{17B77321-90CC-4BB7-B4D3-DE78062D223D}" type="presParOf" srcId="{1B2F7A4C-9BF1-4618-8410-E93D2CFDDA70}" destId="{9E9AB974-ABD1-44E2-8202-3D39E76895AA}" srcOrd="2" destOrd="0" presId="urn:microsoft.com/office/officeart/2008/layout/BubblePictureList"/>
    <dgm:cxn modelId="{DA7E3001-1FC9-4F8E-95E9-0DB2EDCE0298}" type="presParOf" srcId="{1B2F7A4C-9BF1-4618-8410-E93D2CFDDA70}" destId="{DE67C2E8-37C3-4DC2-9E5B-90CB7C3865D2}" srcOrd="3" destOrd="0" presId="urn:microsoft.com/office/officeart/2008/layout/BubblePictureList"/>
    <dgm:cxn modelId="{EA91E070-0D04-4EA4-A5EB-6F42F0CBA965}" type="presParOf" srcId="{DE67C2E8-37C3-4DC2-9E5B-90CB7C3865D2}" destId="{C145263D-8753-4C3A-8D0A-A13181C39D00}" srcOrd="0" destOrd="0" presId="urn:microsoft.com/office/officeart/2008/layout/BubblePictureList"/>
    <dgm:cxn modelId="{428C377E-3ADE-4DC3-A03B-B09070C7417F}" type="presParOf" srcId="{1B2F7A4C-9BF1-4618-8410-E93D2CFDDA70}" destId="{CB78F238-9B66-4EE0-84A8-DA8E82D7B8F1}" srcOrd="4" destOrd="0" presId="urn:microsoft.com/office/officeart/2008/layout/BubblePictureList"/>
    <dgm:cxn modelId="{7D198210-57A8-43A1-A7C1-9D595E4E16AD}" type="presParOf" srcId="{1B2F7A4C-9BF1-4618-8410-E93D2CFDDA70}" destId="{9D738B28-57B7-4404-B615-72CD32121231}" srcOrd="5" destOrd="0" presId="urn:microsoft.com/office/officeart/2008/layout/BubblePictureList"/>
    <dgm:cxn modelId="{AFC5B2BB-3592-43C6-9209-AA1E7D074622}" type="presParOf" srcId="{9D738B28-57B7-4404-B615-72CD32121231}" destId="{871ED8F5-2E99-4372-B397-C5A86F48F8E3}" srcOrd="0" destOrd="0" presId="urn:microsoft.com/office/officeart/2008/layout/BubblePictureList"/>
    <dgm:cxn modelId="{558F9942-0B71-47F1-A128-CB81BA5A197F}" type="presParOf" srcId="{1B2F7A4C-9BF1-4618-8410-E93D2CFDDA70}" destId="{C6A96B3C-D158-4DF8-A880-6C745C1DEBA4}" srcOrd="6" destOrd="0" presId="urn:microsoft.com/office/officeart/2008/layout/BubblePictureList"/>
    <dgm:cxn modelId="{46C535D0-466F-4988-86E9-246D187E0A1B}" type="presParOf" srcId="{C6A96B3C-D158-4DF8-A880-6C745C1DEBA4}" destId="{B2C7F49A-C5A4-471D-8A73-6345409480D1}" srcOrd="0" destOrd="0" presId="urn:microsoft.com/office/officeart/2008/layout/BubblePictureList"/>
    <dgm:cxn modelId="{A4E56D20-672A-4453-B53F-D18583069B9C}" type="presParOf" srcId="{1B2F7A4C-9BF1-4618-8410-E93D2CFDDA70}" destId="{E52CDCDE-D707-43C7-81F7-C4BC62B7CAD7}" srcOrd="7" destOrd="0" presId="urn:microsoft.com/office/officeart/2008/layout/BubblePictureList"/>
    <dgm:cxn modelId="{B48E713B-88F2-412C-BDB4-7D2AD31774BB}" type="presParOf" srcId="{E52CDCDE-D707-43C7-81F7-C4BC62B7CAD7}" destId="{5AC03A5A-06C3-4209-85EE-3652CC70C788}" srcOrd="0" destOrd="0" presId="urn:microsoft.com/office/officeart/2008/layout/BubblePictureList"/>
    <dgm:cxn modelId="{1F7230D6-544B-4F8B-A021-3DA931C6BFC8}" type="presParOf" srcId="{1B2F7A4C-9BF1-4618-8410-E93D2CFDDA70}" destId="{5A33D450-0F48-4EF6-8E74-D06DEE9D1A50}" srcOrd="8" destOrd="0" presId="urn:microsoft.com/office/officeart/2008/layout/BubblePictureList"/>
    <dgm:cxn modelId="{E298F434-5393-46D4-A197-3A5259ADFC64}" type="presParOf" srcId="{1B2F7A4C-9BF1-4618-8410-E93D2CFDDA70}" destId="{ADCB84E2-DB97-41F2-ACCA-98CDD01C0E29}" srcOrd="9" destOrd="0" presId="urn:microsoft.com/office/officeart/2008/layout/BubblePictureList"/>
    <dgm:cxn modelId="{44EF695C-39A5-4170-8413-7EAEE039606F}" type="presParOf" srcId="{1B2F7A4C-9BF1-4618-8410-E93D2CFDDA70}" destId="{5E9A62B0-C6A4-4BEF-BAC4-7B130820FF9B}" srcOrd="10" destOrd="0" presId="urn:microsoft.com/office/officeart/2008/layout/BubblePictureList"/>
    <dgm:cxn modelId="{F06EDB0D-9815-4857-B8D3-4D891281CD2C}" type="presParOf" srcId="{1B2F7A4C-9BF1-4618-8410-E93D2CFDDA70}" destId="{222FFDFB-6447-4BEE-8D83-AB2F8DA28672}" srcOrd="11" destOrd="0" presId="urn:microsoft.com/office/officeart/2008/layout/BubblePictureList"/>
    <dgm:cxn modelId="{923E8064-B85E-40E3-938E-37FEE39ED766}" type="presParOf" srcId="{222FFDFB-6447-4BEE-8D83-AB2F8DA28672}" destId="{64414D72-B9FD-4C9D-9415-9A4E422FCAAC}" srcOrd="0" destOrd="0" presId="urn:microsoft.com/office/officeart/2008/layout/BubblePictureList"/>
    <dgm:cxn modelId="{8BEA0FC9-1F1C-4B28-9B0D-356D0FE7CE06}" type="presParOf" srcId="{1B2F7A4C-9BF1-4618-8410-E93D2CFDDA70}" destId="{D23BB865-D94D-4DB9-AD0D-16F1BAA4DC24}" srcOrd="12" destOrd="0" presId="urn:microsoft.com/office/officeart/2008/layout/BubblePictureList"/>
    <dgm:cxn modelId="{CCBC5BAE-B7ED-4719-A7B3-52F4B2E6083F}" type="presParOf" srcId="{D23BB865-D94D-4DB9-AD0D-16F1BAA4DC24}" destId="{C6E433E3-5372-4654-8AA8-B7D8B0C08341}" srcOrd="0" destOrd="0" presId="urn:microsoft.com/office/officeart/2008/layout/BubblePictureList"/>
    <dgm:cxn modelId="{563ADC92-7E4C-42F4-9553-A59A82819E21}" type="presParOf" srcId="{1B2F7A4C-9BF1-4618-8410-E93D2CFDDA70}" destId="{E56F60D8-33E3-4B7D-947D-A255B5EF08AB}" srcOrd="13" destOrd="0" presId="urn:microsoft.com/office/officeart/2008/layout/BubblePictureList"/>
    <dgm:cxn modelId="{7CA6B69E-F3CA-41D5-B440-EB6573FF2AB6}" type="presParOf" srcId="{1B2F7A4C-9BF1-4618-8410-E93D2CFDDA70}" destId="{A01FF455-6710-4503-AC5E-58E06B5F0751}" srcOrd="14" destOrd="0" presId="urn:microsoft.com/office/officeart/2008/layout/BubblePictureList"/>
    <dgm:cxn modelId="{A8428457-CD6D-44B4-94F9-8CC4D35D05C8}" type="presParOf" srcId="{1B2F7A4C-9BF1-4618-8410-E93D2CFDDA70}" destId="{1856B9DE-4363-4418-8A81-6971489C65C2}" srcOrd="15" destOrd="0" presId="urn:microsoft.com/office/officeart/2008/layout/BubblePictureList"/>
    <dgm:cxn modelId="{8DDA1610-FB1D-4056-9CCB-2A6DDB372797}" type="presParOf" srcId="{1856B9DE-4363-4418-8A81-6971489C65C2}" destId="{7C4AF6ED-F6AB-47D0-B61A-0EA3452A4D48}" srcOrd="0" destOrd="0" presId="urn:microsoft.com/office/officeart/2008/layout/BubblePictureList"/>
  </dgm:cxnLst>
  <dgm:bg>
    <a:blipFill dpi="0" rotWithShape="1">
      <a:blip xmlns:r="http://schemas.openxmlformats.org/officeDocument/2006/relationships" r:embed="rId13">
        <a:alphaModFix amt="28000"/>
      </a:blip>
      <a:srcRect/>
      <a:stretch>
        <a:fillRect l="-18000" r="-18000"/>
      </a:stretch>
    </a:blipFill>
    <a:effectLst>
      <a:glow>
        <a:schemeClr val="accent1">
          <a:alpha val="40000"/>
        </a:schemeClr>
      </a:glow>
    </a:effectLst>
  </dgm:bg>
  <dgm:whole>
    <a:ln>
      <a:solidFill>
        <a:schemeClr val="bg2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557014-90FD-41C1-8FFF-D80CB4DDE5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2D52EC-AD20-4858-90DB-D17FC05A6A87}">
      <dgm:prSet phldrT="[Текст]" custT="1"/>
      <dgm:spPr>
        <a:solidFill>
          <a:srgbClr val="F8F8F8"/>
        </a:solidFill>
        <a:ln>
          <a:noFill/>
        </a:ln>
      </dgm:spPr>
      <dgm:t>
        <a:bodyPr/>
        <a:lstStyle/>
        <a:p>
          <a:pPr algn="l" rtl="0"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Государственная программа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gm:t>
    </dgm:pt>
    <dgm:pt modelId="{C8F8CBC9-A033-4AB3-A64C-E72E8D22B4DE}" type="parTrans" cxnId="{D27A53E6-0BA0-495F-A1AB-0C9F67C2DCAB}">
      <dgm:prSet/>
      <dgm:spPr/>
      <dgm:t>
        <a:bodyPr/>
        <a:lstStyle/>
        <a:p>
          <a:endParaRPr lang="ru-RU"/>
        </a:p>
      </dgm:t>
    </dgm:pt>
    <dgm:pt modelId="{EA39D25C-F664-4392-91E6-E9A282116DE6}" type="sibTrans" cxnId="{D27A53E6-0BA0-495F-A1AB-0C9F67C2DCAB}">
      <dgm:prSet/>
      <dgm:spPr>
        <a:solidFill>
          <a:srgbClr val="003300"/>
        </a:solidFill>
      </dgm:spPr>
      <dgm:t>
        <a:bodyPr/>
        <a:lstStyle/>
        <a:p>
          <a:endParaRPr lang="ru-RU"/>
        </a:p>
      </dgm:t>
    </dgm:pt>
    <dgm:pt modelId="{2DF933C0-0EC8-40E8-972C-D4C14CFC0463}">
      <dgm:prSet phldrT="[Текст]" custT="1"/>
      <dgm:spPr>
        <a:solidFill>
          <a:srgbClr val="F8F8F8"/>
        </a:solidFill>
        <a:ln>
          <a:noFill/>
        </a:ln>
      </dgm:spPr>
      <dgm:t>
        <a:bodyPr/>
        <a:lstStyle/>
        <a:p>
          <a:pPr algn="l" rtl="0"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Нормативно-правовая база Калужской области 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gm:t>
    </dgm:pt>
    <dgm:pt modelId="{0D12B211-929B-4A5A-BB04-8000599133CF}" type="parTrans" cxnId="{D6000524-4FF4-4E3D-A762-1A2D5ACCB424}">
      <dgm:prSet/>
      <dgm:spPr/>
      <dgm:t>
        <a:bodyPr/>
        <a:lstStyle/>
        <a:p>
          <a:endParaRPr lang="ru-RU"/>
        </a:p>
      </dgm:t>
    </dgm:pt>
    <dgm:pt modelId="{5EECCCF6-1E2B-4645-B1DC-E896DCC80A99}" type="sibTrans" cxnId="{D6000524-4FF4-4E3D-A762-1A2D5ACCB424}">
      <dgm:prSet/>
      <dgm:spPr/>
      <dgm:t>
        <a:bodyPr/>
        <a:lstStyle/>
        <a:p>
          <a:endParaRPr lang="ru-RU"/>
        </a:p>
      </dgm:t>
    </dgm:pt>
    <dgm:pt modelId="{C12199A8-C2EC-4996-8A5A-7F88E5BAB278}">
      <dgm:prSet phldrT="[Текст]" custT="1"/>
      <dgm:spPr>
        <a:solidFill>
          <a:srgbClr val="F8F8F8"/>
        </a:solidFill>
        <a:ln>
          <a:noFill/>
        </a:ln>
      </dgm:spPr>
      <dgm:t>
        <a:bodyPr/>
        <a:lstStyle/>
        <a:p>
          <a:pPr algn="l" rtl="0"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Выдача разрешений на выбросы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gm:t>
    </dgm:pt>
    <dgm:pt modelId="{FAEB7BB8-0EE8-4B17-AFC0-81420928C891}" type="parTrans" cxnId="{C6E2B3AB-1CBF-415D-969B-5598B9ECEF94}">
      <dgm:prSet/>
      <dgm:spPr/>
      <dgm:t>
        <a:bodyPr/>
        <a:lstStyle/>
        <a:p>
          <a:endParaRPr lang="ru-RU"/>
        </a:p>
      </dgm:t>
    </dgm:pt>
    <dgm:pt modelId="{F001DB0F-59B6-4215-8F89-99C5F70FAFCE}" type="sibTrans" cxnId="{C6E2B3AB-1CBF-415D-969B-5598B9ECEF94}">
      <dgm:prSet/>
      <dgm:spPr/>
      <dgm:t>
        <a:bodyPr/>
        <a:lstStyle/>
        <a:p>
          <a:endParaRPr lang="ru-RU"/>
        </a:p>
      </dgm:t>
    </dgm:pt>
    <dgm:pt modelId="{D3857550-7394-4B83-80B1-16ABA4AEC5E9}">
      <dgm:prSet custT="1"/>
      <dgm:spPr>
        <a:solidFill>
          <a:srgbClr val="F8F8F8"/>
        </a:solidFill>
        <a:ln>
          <a:noFill/>
        </a:ln>
      </dgm:spPr>
      <dgm:t>
        <a:bodyPr/>
        <a:lstStyle/>
        <a:p>
          <a:pPr algn="l" rtl="0"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Государственная  экологическая экспертиза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gm:t>
    </dgm:pt>
    <dgm:pt modelId="{666F133E-356C-4F8D-A65E-E8B0DB60E6CB}" type="parTrans" cxnId="{080B63B2-1C2E-47CA-A217-37DE9C5EBE0D}">
      <dgm:prSet/>
      <dgm:spPr/>
      <dgm:t>
        <a:bodyPr/>
        <a:lstStyle/>
        <a:p>
          <a:endParaRPr lang="ru-RU"/>
        </a:p>
      </dgm:t>
    </dgm:pt>
    <dgm:pt modelId="{D16C0EEF-5E8E-4C71-A598-5057B6270CEF}" type="sibTrans" cxnId="{080B63B2-1C2E-47CA-A217-37DE9C5EBE0D}">
      <dgm:prSet/>
      <dgm:spPr/>
      <dgm:t>
        <a:bodyPr/>
        <a:lstStyle/>
        <a:p>
          <a:endParaRPr lang="ru-RU"/>
        </a:p>
      </dgm:t>
    </dgm:pt>
    <dgm:pt modelId="{BDDE48A8-A2E3-4B2F-8818-2116D2FACA4E}">
      <dgm:prSet custT="1"/>
      <dgm:spPr>
        <a:solidFill>
          <a:srgbClr val="F8F8F8"/>
        </a:solidFill>
        <a:ln>
          <a:noFill/>
        </a:ln>
      </dgm:spPr>
      <dgm:t>
        <a:bodyPr/>
        <a:lstStyle/>
        <a:p>
          <a:pPr algn="l" rtl="0"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Общественный совет при Губернаторе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gm:t>
    </dgm:pt>
    <dgm:pt modelId="{49E93B5E-9E4F-49C4-8FA6-128390BFEAC2}" type="parTrans" cxnId="{13D1625E-E337-4498-84B8-4EEDE84CF534}">
      <dgm:prSet/>
      <dgm:spPr/>
      <dgm:t>
        <a:bodyPr/>
        <a:lstStyle/>
        <a:p>
          <a:endParaRPr lang="ru-RU"/>
        </a:p>
      </dgm:t>
    </dgm:pt>
    <dgm:pt modelId="{E2FB1E2A-C1FA-47E9-B83B-0BD56B591DEF}" type="sibTrans" cxnId="{13D1625E-E337-4498-84B8-4EEDE84CF534}">
      <dgm:prSet/>
      <dgm:spPr/>
      <dgm:t>
        <a:bodyPr/>
        <a:lstStyle/>
        <a:p>
          <a:endParaRPr lang="ru-RU"/>
        </a:p>
      </dgm:t>
    </dgm:pt>
    <dgm:pt modelId="{BC5C73CC-F113-4E98-894C-EF41663540D9}" type="pres">
      <dgm:prSet presAssocID="{73557014-90FD-41C1-8FFF-D80CB4DDE5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A9D480-293E-4444-A057-58F2AB612BE6}" type="pres">
      <dgm:prSet presAssocID="{73557014-90FD-41C1-8FFF-D80CB4DDE5EE}" presName="Name1" presStyleCnt="0"/>
      <dgm:spPr/>
    </dgm:pt>
    <dgm:pt modelId="{3AE3D841-407A-4537-9262-1F933DEADAB6}" type="pres">
      <dgm:prSet presAssocID="{73557014-90FD-41C1-8FFF-D80CB4DDE5EE}" presName="cycle" presStyleCnt="0"/>
      <dgm:spPr/>
    </dgm:pt>
    <dgm:pt modelId="{E2FD7593-0F79-4EE9-9A60-F2A40B9D9EB7}" type="pres">
      <dgm:prSet presAssocID="{73557014-90FD-41C1-8FFF-D80CB4DDE5EE}" presName="srcNode" presStyleLbl="node1" presStyleIdx="0" presStyleCnt="5"/>
      <dgm:spPr/>
    </dgm:pt>
    <dgm:pt modelId="{2E618637-A237-482D-84A6-0A5F6B662C9F}" type="pres">
      <dgm:prSet presAssocID="{73557014-90FD-41C1-8FFF-D80CB4DDE5EE}" presName="conn" presStyleLbl="parChTrans1D2" presStyleIdx="0" presStyleCnt="1"/>
      <dgm:spPr/>
      <dgm:t>
        <a:bodyPr/>
        <a:lstStyle/>
        <a:p>
          <a:endParaRPr lang="ru-RU"/>
        </a:p>
      </dgm:t>
    </dgm:pt>
    <dgm:pt modelId="{98BDE8C1-B845-480F-9882-4AFEE8FDC4A5}" type="pres">
      <dgm:prSet presAssocID="{73557014-90FD-41C1-8FFF-D80CB4DDE5EE}" presName="extraNode" presStyleLbl="node1" presStyleIdx="0" presStyleCnt="5"/>
      <dgm:spPr/>
    </dgm:pt>
    <dgm:pt modelId="{05AA5813-48EA-4688-B029-05365D147DEA}" type="pres">
      <dgm:prSet presAssocID="{73557014-90FD-41C1-8FFF-D80CB4DDE5EE}" presName="dstNode" presStyleLbl="node1" presStyleIdx="0" presStyleCnt="5"/>
      <dgm:spPr/>
    </dgm:pt>
    <dgm:pt modelId="{CDA9D99F-4360-418C-9DCD-103478BCDEA5}" type="pres">
      <dgm:prSet presAssocID="{452D52EC-AD20-4858-90DB-D17FC05A6A8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4AAF9-A79E-44E2-955F-197FD731D71F}" type="pres">
      <dgm:prSet presAssocID="{452D52EC-AD20-4858-90DB-D17FC05A6A87}" presName="accent_1" presStyleCnt="0"/>
      <dgm:spPr/>
    </dgm:pt>
    <dgm:pt modelId="{02DE1DF0-6DA6-4172-A760-5672F4E801AC}" type="pres">
      <dgm:prSet presAssocID="{452D52EC-AD20-4858-90DB-D17FC05A6A87}" presName="accentRepeatNode" presStyleLbl="solidFgAcc1" presStyleIdx="0" presStyleCnt="5"/>
      <dgm:spPr>
        <a:gradFill rotWithShape="0">
          <a:gsLst>
            <a:gs pos="0">
              <a:srgbClr val="92D050"/>
            </a:gs>
            <a:gs pos="100000">
              <a:srgbClr val="69A12B"/>
            </a:gs>
          </a:gsLst>
          <a:lin ang="5400000" scaled="1"/>
        </a:gradFill>
        <a:scene3d>
          <a:camera prst="orthographicFront"/>
          <a:lightRig rig="threePt" dir="t"/>
        </a:scene3d>
        <a:sp3d>
          <a:bevelT w="292100" prst="coolSlant"/>
        </a:sp3d>
      </dgm:spPr>
    </dgm:pt>
    <dgm:pt modelId="{4105DD76-591E-4818-8648-9BD56EA07DEF}" type="pres">
      <dgm:prSet presAssocID="{2DF933C0-0EC8-40E8-972C-D4C14CFC046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8505B-3754-4EE1-B269-1AD427EF7D25}" type="pres">
      <dgm:prSet presAssocID="{2DF933C0-0EC8-40E8-972C-D4C14CFC0463}" presName="accent_2" presStyleCnt="0"/>
      <dgm:spPr/>
    </dgm:pt>
    <dgm:pt modelId="{3DA331A2-1191-4E37-A797-3A7E2D9FF1FD}" type="pres">
      <dgm:prSet presAssocID="{2DF933C0-0EC8-40E8-972C-D4C14CFC0463}" presName="accentRepeatNode" presStyleLbl="solidFgAcc1" presStyleIdx="1" presStyleCnt="5"/>
      <dgm:spPr>
        <a:gradFill rotWithShape="0">
          <a:gsLst>
            <a:gs pos="0">
              <a:srgbClr val="0070C0"/>
            </a:gs>
            <a:gs pos="100000">
              <a:srgbClr val="002060"/>
            </a:gs>
          </a:gsLst>
          <a:lin ang="5400000" scaled="1"/>
        </a:gradFill>
        <a:scene3d>
          <a:camera prst="orthographicFront"/>
          <a:lightRig rig="threePt" dir="t"/>
        </a:scene3d>
        <a:sp3d>
          <a:bevelT w="292100" prst="coolSlant"/>
        </a:sp3d>
      </dgm:spPr>
    </dgm:pt>
    <dgm:pt modelId="{C1D6F14D-13B3-4339-A06A-6EFE3613E9D9}" type="pres">
      <dgm:prSet presAssocID="{D3857550-7394-4B83-80B1-16ABA4AEC5E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2AFD9-852C-4755-89E0-FA5CE2314679}" type="pres">
      <dgm:prSet presAssocID="{D3857550-7394-4B83-80B1-16ABA4AEC5E9}" presName="accent_3" presStyleCnt="0"/>
      <dgm:spPr/>
    </dgm:pt>
    <dgm:pt modelId="{DEEA3B8D-A582-454C-8A8C-9377D7E65A05}" type="pres">
      <dgm:prSet presAssocID="{D3857550-7394-4B83-80B1-16ABA4AEC5E9}" presName="accentRepeatNode" presStyleLbl="solidFgAcc1" presStyleIdx="2" presStyleCnt="5"/>
      <dgm:spPr>
        <a:gradFill rotWithShape="0">
          <a:gsLst>
            <a:gs pos="0">
              <a:srgbClr val="008BBC"/>
            </a:gs>
            <a:gs pos="100000">
              <a:srgbClr val="00B0F0"/>
            </a:gs>
          </a:gsLst>
          <a:lin ang="5400000" scaled="1"/>
        </a:gradFill>
        <a:scene3d>
          <a:camera prst="orthographicFront"/>
          <a:lightRig rig="threePt" dir="t"/>
        </a:scene3d>
        <a:sp3d>
          <a:bevelT w="292100" prst="coolSlant"/>
        </a:sp3d>
      </dgm:spPr>
    </dgm:pt>
    <dgm:pt modelId="{84987AA2-FD93-4F25-B793-4D036B174106}" type="pres">
      <dgm:prSet presAssocID="{C12199A8-C2EC-4996-8A5A-7F88E5BAB27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BB66E-34B5-4412-AADA-56DE53812350}" type="pres">
      <dgm:prSet presAssocID="{C12199A8-C2EC-4996-8A5A-7F88E5BAB278}" presName="accent_4" presStyleCnt="0"/>
      <dgm:spPr/>
    </dgm:pt>
    <dgm:pt modelId="{BA87884D-EFE5-4FAB-A04B-1C5EB452F8B9}" type="pres">
      <dgm:prSet presAssocID="{C12199A8-C2EC-4996-8A5A-7F88E5BAB278}" presName="accentRepeatNode" presStyleLbl="solidFgAcc1" presStyleIdx="3" presStyleCnt="5"/>
      <dgm:spPr>
        <a:gradFill rotWithShape="0">
          <a:gsLst>
            <a:gs pos="0">
              <a:srgbClr val="006600"/>
            </a:gs>
            <a:gs pos="100000">
              <a:srgbClr val="003300"/>
            </a:gs>
          </a:gsLst>
          <a:lin ang="5400000" scaled="1"/>
        </a:gradFill>
        <a:scene3d>
          <a:camera prst="orthographicFront"/>
          <a:lightRig rig="threePt" dir="t"/>
        </a:scene3d>
        <a:sp3d>
          <a:bevelT w="292100" prst="coolSlant"/>
        </a:sp3d>
      </dgm:spPr>
    </dgm:pt>
    <dgm:pt modelId="{8BE38C2C-A3CF-46D6-B795-F756F8781DD3}" type="pres">
      <dgm:prSet presAssocID="{BDDE48A8-A2E3-4B2F-8818-2116D2FACA4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DDDEF-A4A2-457B-9BE8-0B3B161B5ABE}" type="pres">
      <dgm:prSet presAssocID="{BDDE48A8-A2E3-4B2F-8818-2116D2FACA4E}" presName="accent_5" presStyleCnt="0"/>
      <dgm:spPr/>
    </dgm:pt>
    <dgm:pt modelId="{AEAB2298-8B19-4E7B-8A54-E39E5D752318}" type="pres">
      <dgm:prSet presAssocID="{BDDE48A8-A2E3-4B2F-8818-2116D2FACA4E}" presName="accentRepeatNode" presStyleLbl="solidFgAcc1" presStyleIdx="4" presStyleCnt="5"/>
      <dgm:spPr>
        <a:gradFill rotWithShape="0">
          <a:gsLst>
            <a:gs pos="0">
              <a:srgbClr val="36174D"/>
            </a:gs>
            <a:gs pos="100000">
              <a:srgbClr val="7030A0"/>
            </a:gs>
          </a:gsLst>
          <a:lin ang="5400000" scaled="1"/>
        </a:gradFill>
        <a:scene3d>
          <a:camera prst="orthographicFront"/>
          <a:lightRig rig="threePt" dir="t"/>
        </a:scene3d>
        <a:sp3d>
          <a:bevelT w="292100" prst="coolSlant"/>
        </a:sp3d>
      </dgm:spPr>
    </dgm:pt>
  </dgm:ptLst>
  <dgm:cxnLst>
    <dgm:cxn modelId="{2E5EFAA1-B6C8-493A-A6B2-A4511F4576F9}" type="presOf" srcId="{C12199A8-C2EC-4996-8A5A-7F88E5BAB278}" destId="{84987AA2-FD93-4F25-B793-4D036B174106}" srcOrd="0" destOrd="0" presId="urn:microsoft.com/office/officeart/2008/layout/VerticalCurvedList"/>
    <dgm:cxn modelId="{3A719020-1B2D-4B01-B790-005F69B738AF}" type="presOf" srcId="{EA39D25C-F664-4392-91E6-E9A282116DE6}" destId="{2E618637-A237-482D-84A6-0A5F6B662C9F}" srcOrd="0" destOrd="0" presId="urn:microsoft.com/office/officeart/2008/layout/VerticalCurvedList"/>
    <dgm:cxn modelId="{C6E2B3AB-1CBF-415D-969B-5598B9ECEF94}" srcId="{73557014-90FD-41C1-8FFF-D80CB4DDE5EE}" destId="{C12199A8-C2EC-4996-8A5A-7F88E5BAB278}" srcOrd="3" destOrd="0" parTransId="{FAEB7BB8-0EE8-4B17-AFC0-81420928C891}" sibTransId="{F001DB0F-59B6-4215-8F89-99C5F70FAFCE}"/>
    <dgm:cxn modelId="{D27A53E6-0BA0-495F-A1AB-0C9F67C2DCAB}" srcId="{73557014-90FD-41C1-8FFF-D80CB4DDE5EE}" destId="{452D52EC-AD20-4858-90DB-D17FC05A6A87}" srcOrd="0" destOrd="0" parTransId="{C8F8CBC9-A033-4AB3-A64C-E72E8D22B4DE}" sibTransId="{EA39D25C-F664-4392-91E6-E9A282116DE6}"/>
    <dgm:cxn modelId="{13D1625E-E337-4498-84B8-4EEDE84CF534}" srcId="{73557014-90FD-41C1-8FFF-D80CB4DDE5EE}" destId="{BDDE48A8-A2E3-4B2F-8818-2116D2FACA4E}" srcOrd="4" destOrd="0" parTransId="{49E93B5E-9E4F-49C4-8FA6-128390BFEAC2}" sibTransId="{E2FB1E2A-C1FA-47E9-B83B-0BD56B591DEF}"/>
    <dgm:cxn modelId="{080B63B2-1C2E-47CA-A217-37DE9C5EBE0D}" srcId="{73557014-90FD-41C1-8FFF-D80CB4DDE5EE}" destId="{D3857550-7394-4B83-80B1-16ABA4AEC5E9}" srcOrd="2" destOrd="0" parTransId="{666F133E-356C-4F8D-A65E-E8B0DB60E6CB}" sibTransId="{D16C0EEF-5E8E-4C71-A598-5057B6270CEF}"/>
    <dgm:cxn modelId="{B41CEC8E-8516-452A-8D75-E529DF5ACD43}" type="presOf" srcId="{452D52EC-AD20-4858-90DB-D17FC05A6A87}" destId="{CDA9D99F-4360-418C-9DCD-103478BCDEA5}" srcOrd="0" destOrd="0" presId="urn:microsoft.com/office/officeart/2008/layout/VerticalCurvedList"/>
    <dgm:cxn modelId="{D6000524-4FF4-4E3D-A762-1A2D5ACCB424}" srcId="{73557014-90FD-41C1-8FFF-D80CB4DDE5EE}" destId="{2DF933C0-0EC8-40E8-972C-D4C14CFC0463}" srcOrd="1" destOrd="0" parTransId="{0D12B211-929B-4A5A-BB04-8000599133CF}" sibTransId="{5EECCCF6-1E2B-4645-B1DC-E896DCC80A99}"/>
    <dgm:cxn modelId="{9E84EFF5-8057-47FD-8CDA-1DFCADDD047B}" type="presOf" srcId="{D3857550-7394-4B83-80B1-16ABA4AEC5E9}" destId="{C1D6F14D-13B3-4339-A06A-6EFE3613E9D9}" srcOrd="0" destOrd="0" presId="urn:microsoft.com/office/officeart/2008/layout/VerticalCurvedList"/>
    <dgm:cxn modelId="{97E9FBB7-EE86-4C2B-984E-4FE3B04D0A00}" type="presOf" srcId="{BDDE48A8-A2E3-4B2F-8818-2116D2FACA4E}" destId="{8BE38C2C-A3CF-46D6-B795-F756F8781DD3}" srcOrd="0" destOrd="0" presId="urn:microsoft.com/office/officeart/2008/layout/VerticalCurvedList"/>
    <dgm:cxn modelId="{C5483C9D-6009-43CD-B3DD-22A4A7885470}" type="presOf" srcId="{2DF933C0-0EC8-40E8-972C-D4C14CFC0463}" destId="{4105DD76-591E-4818-8648-9BD56EA07DEF}" srcOrd="0" destOrd="0" presId="urn:microsoft.com/office/officeart/2008/layout/VerticalCurvedList"/>
    <dgm:cxn modelId="{DB90D202-2F84-49D7-84B8-9B1B408677DD}" type="presOf" srcId="{73557014-90FD-41C1-8FFF-D80CB4DDE5EE}" destId="{BC5C73CC-F113-4E98-894C-EF41663540D9}" srcOrd="0" destOrd="0" presId="urn:microsoft.com/office/officeart/2008/layout/VerticalCurvedList"/>
    <dgm:cxn modelId="{5D637ED2-9881-4750-ABEB-D78AE81F3735}" type="presParOf" srcId="{BC5C73CC-F113-4E98-894C-EF41663540D9}" destId="{18A9D480-293E-4444-A057-58F2AB612BE6}" srcOrd="0" destOrd="0" presId="urn:microsoft.com/office/officeart/2008/layout/VerticalCurvedList"/>
    <dgm:cxn modelId="{70143C5F-BC9B-4B00-A266-E3200DB12EBE}" type="presParOf" srcId="{18A9D480-293E-4444-A057-58F2AB612BE6}" destId="{3AE3D841-407A-4537-9262-1F933DEADAB6}" srcOrd="0" destOrd="0" presId="urn:microsoft.com/office/officeart/2008/layout/VerticalCurvedList"/>
    <dgm:cxn modelId="{51EE7AB6-FBA2-40A9-BF6D-034655FCB424}" type="presParOf" srcId="{3AE3D841-407A-4537-9262-1F933DEADAB6}" destId="{E2FD7593-0F79-4EE9-9A60-F2A40B9D9EB7}" srcOrd="0" destOrd="0" presId="urn:microsoft.com/office/officeart/2008/layout/VerticalCurvedList"/>
    <dgm:cxn modelId="{6380C254-B68A-40EE-A38D-CBB2F1466EFA}" type="presParOf" srcId="{3AE3D841-407A-4537-9262-1F933DEADAB6}" destId="{2E618637-A237-482D-84A6-0A5F6B662C9F}" srcOrd="1" destOrd="0" presId="urn:microsoft.com/office/officeart/2008/layout/VerticalCurvedList"/>
    <dgm:cxn modelId="{AA948F46-2EB6-4704-8307-AFD985395745}" type="presParOf" srcId="{3AE3D841-407A-4537-9262-1F933DEADAB6}" destId="{98BDE8C1-B845-480F-9882-4AFEE8FDC4A5}" srcOrd="2" destOrd="0" presId="urn:microsoft.com/office/officeart/2008/layout/VerticalCurvedList"/>
    <dgm:cxn modelId="{790EC2EC-C98A-43BF-813F-4F8E70E3DB1C}" type="presParOf" srcId="{3AE3D841-407A-4537-9262-1F933DEADAB6}" destId="{05AA5813-48EA-4688-B029-05365D147DEA}" srcOrd="3" destOrd="0" presId="urn:microsoft.com/office/officeart/2008/layout/VerticalCurvedList"/>
    <dgm:cxn modelId="{7BEC0DA4-413C-429B-98B4-98F2D6C01DD5}" type="presParOf" srcId="{18A9D480-293E-4444-A057-58F2AB612BE6}" destId="{CDA9D99F-4360-418C-9DCD-103478BCDEA5}" srcOrd="1" destOrd="0" presId="urn:microsoft.com/office/officeart/2008/layout/VerticalCurvedList"/>
    <dgm:cxn modelId="{6B0D67B2-B3BF-40BE-8374-502B0797D03E}" type="presParOf" srcId="{18A9D480-293E-4444-A057-58F2AB612BE6}" destId="{6CF4AAF9-A79E-44E2-955F-197FD731D71F}" srcOrd="2" destOrd="0" presId="urn:microsoft.com/office/officeart/2008/layout/VerticalCurvedList"/>
    <dgm:cxn modelId="{783D5A6E-DF5C-4289-A2FD-7045EACF337D}" type="presParOf" srcId="{6CF4AAF9-A79E-44E2-955F-197FD731D71F}" destId="{02DE1DF0-6DA6-4172-A760-5672F4E801AC}" srcOrd="0" destOrd="0" presId="urn:microsoft.com/office/officeart/2008/layout/VerticalCurvedList"/>
    <dgm:cxn modelId="{41D21C87-0800-4F08-B73D-466BA4D39BB6}" type="presParOf" srcId="{18A9D480-293E-4444-A057-58F2AB612BE6}" destId="{4105DD76-591E-4818-8648-9BD56EA07DEF}" srcOrd="3" destOrd="0" presId="urn:microsoft.com/office/officeart/2008/layout/VerticalCurvedList"/>
    <dgm:cxn modelId="{AC3FF40C-D2DA-4DA6-896D-2E8F159F8751}" type="presParOf" srcId="{18A9D480-293E-4444-A057-58F2AB612BE6}" destId="{DD68505B-3754-4EE1-B269-1AD427EF7D25}" srcOrd="4" destOrd="0" presId="urn:microsoft.com/office/officeart/2008/layout/VerticalCurvedList"/>
    <dgm:cxn modelId="{02C2788E-14FB-4F9C-9B79-0819DBC22A37}" type="presParOf" srcId="{DD68505B-3754-4EE1-B269-1AD427EF7D25}" destId="{3DA331A2-1191-4E37-A797-3A7E2D9FF1FD}" srcOrd="0" destOrd="0" presId="urn:microsoft.com/office/officeart/2008/layout/VerticalCurvedList"/>
    <dgm:cxn modelId="{B4EE3830-0C3D-4F9B-8EA0-8F3B0F641A75}" type="presParOf" srcId="{18A9D480-293E-4444-A057-58F2AB612BE6}" destId="{C1D6F14D-13B3-4339-A06A-6EFE3613E9D9}" srcOrd="5" destOrd="0" presId="urn:microsoft.com/office/officeart/2008/layout/VerticalCurvedList"/>
    <dgm:cxn modelId="{BCBBEFBF-E483-4ABC-A939-A6C68322D931}" type="presParOf" srcId="{18A9D480-293E-4444-A057-58F2AB612BE6}" destId="{8952AFD9-852C-4755-89E0-FA5CE2314679}" srcOrd="6" destOrd="0" presId="urn:microsoft.com/office/officeart/2008/layout/VerticalCurvedList"/>
    <dgm:cxn modelId="{880A8FEB-6C94-4EFF-A047-F7E66771FC57}" type="presParOf" srcId="{8952AFD9-852C-4755-89E0-FA5CE2314679}" destId="{DEEA3B8D-A582-454C-8A8C-9377D7E65A05}" srcOrd="0" destOrd="0" presId="urn:microsoft.com/office/officeart/2008/layout/VerticalCurvedList"/>
    <dgm:cxn modelId="{DD554F4A-7D02-4D0D-93C1-BA8E1C35E6CF}" type="presParOf" srcId="{18A9D480-293E-4444-A057-58F2AB612BE6}" destId="{84987AA2-FD93-4F25-B793-4D036B174106}" srcOrd="7" destOrd="0" presId="urn:microsoft.com/office/officeart/2008/layout/VerticalCurvedList"/>
    <dgm:cxn modelId="{E7BCF0E5-6E88-40E0-A81F-96330B9124D4}" type="presParOf" srcId="{18A9D480-293E-4444-A057-58F2AB612BE6}" destId="{D96BB66E-34B5-4412-AADA-56DE53812350}" srcOrd="8" destOrd="0" presId="urn:microsoft.com/office/officeart/2008/layout/VerticalCurvedList"/>
    <dgm:cxn modelId="{DD276C6B-37DD-446B-BCA3-F37E1A82F5D3}" type="presParOf" srcId="{D96BB66E-34B5-4412-AADA-56DE53812350}" destId="{BA87884D-EFE5-4FAB-A04B-1C5EB452F8B9}" srcOrd="0" destOrd="0" presId="urn:microsoft.com/office/officeart/2008/layout/VerticalCurvedList"/>
    <dgm:cxn modelId="{DF7B016B-F5BF-427B-BD1B-58542C8DCAD0}" type="presParOf" srcId="{18A9D480-293E-4444-A057-58F2AB612BE6}" destId="{8BE38C2C-A3CF-46D6-B795-F756F8781DD3}" srcOrd="9" destOrd="0" presId="urn:microsoft.com/office/officeart/2008/layout/VerticalCurvedList"/>
    <dgm:cxn modelId="{C31E4AF6-6C9C-4A46-A2DA-4F2A906C26E6}" type="presParOf" srcId="{18A9D480-293E-4444-A057-58F2AB612BE6}" destId="{B1DDDDEF-A4A2-457B-9BE8-0B3B161B5ABE}" srcOrd="10" destOrd="0" presId="urn:microsoft.com/office/officeart/2008/layout/VerticalCurvedList"/>
    <dgm:cxn modelId="{ED1964BA-9179-458A-A2AC-4E152DB1E9B1}" type="presParOf" srcId="{B1DDDDEF-A4A2-457B-9BE8-0B3B161B5ABE}" destId="{AEAB2298-8B19-4E7B-8A54-E39E5D75231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AD34E5-86A3-4DA2-984A-66D0C45F880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1187B-A1C6-40D3-BCF8-D706D335F4C0}">
      <dgm:prSet phldrT="[Текст]" custT="1"/>
      <dgm:spPr>
        <a:gradFill rotWithShape="0">
          <a:gsLst>
            <a:gs pos="0">
              <a:srgbClr val="002060"/>
            </a:gs>
            <a:gs pos="100000">
              <a:srgbClr val="0070C0"/>
            </a:gs>
          </a:gsLst>
          <a:lin ang="5400000" scaled="1"/>
        </a:gradFill>
        <a:ln w="76200">
          <a:solidFill>
            <a:srgbClr val="F8F8F8"/>
          </a:solidFill>
        </a:ln>
        <a:scene3d>
          <a:camera prst="orthographicFront"/>
          <a:lightRig rig="threePt" dir="t"/>
        </a:scene3d>
        <a:sp3d>
          <a:bevelT w="196850" h="139700" prst="angle"/>
        </a:sp3d>
      </dgm:spPr>
      <dgm:t>
        <a:bodyPr/>
        <a:lstStyle/>
        <a:p>
          <a:r>
            <a: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53 тысячи объектов</a:t>
          </a:r>
          <a:endParaRPr kumimoji="0" lang="ru-RU" sz="24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gm:t>
    </dgm:pt>
    <dgm:pt modelId="{0C1620D1-F4AF-4472-958D-10A431E83FB5}" type="parTrans" cxnId="{F046AA65-09D0-4624-BE1D-4E92896996AC}">
      <dgm:prSet/>
      <dgm:spPr/>
      <dgm:t>
        <a:bodyPr/>
        <a:lstStyle/>
        <a:p>
          <a:endParaRPr lang="ru-RU"/>
        </a:p>
      </dgm:t>
    </dgm:pt>
    <dgm:pt modelId="{026874B1-B667-4AAC-80C1-795466F44564}" type="sibTrans" cxnId="{F046AA65-09D0-4624-BE1D-4E92896996AC}">
      <dgm:prSet/>
      <dgm:spPr/>
      <dgm:t>
        <a:bodyPr/>
        <a:lstStyle/>
        <a:p>
          <a:endParaRPr lang="ru-RU"/>
        </a:p>
      </dgm:t>
    </dgm:pt>
    <dgm:pt modelId="{084920EC-F137-4177-9D4B-8AC9FC399325}">
      <dgm:prSet phldrT="[Текст]" custT="1"/>
      <dgm:spPr>
        <a:gradFill flip="none" rotWithShape="1">
          <a:gsLst>
            <a:gs pos="0">
              <a:srgbClr val="552579">
                <a:alpha val="74000"/>
              </a:srgbClr>
            </a:gs>
            <a:gs pos="50000">
              <a:srgbClr val="8A3CC4">
                <a:alpha val="77000"/>
              </a:srgbClr>
            </a:gs>
            <a:gs pos="100000">
              <a:schemeClr val="bg2"/>
            </a:gs>
          </a:gsLst>
          <a:lin ang="8100000" scaled="1"/>
          <a:tileRect/>
        </a:gradFill>
        <a:scene3d>
          <a:camera prst="orthographicFront"/>
          <a:lightRig rig="threePt" dir="t"/>
        </a:scene3d>
        <a:sp3d>
          <a:bevelT w="158750" h="50800" prst="slope"/>
        </a:sp3d>
      </dgm:spPr>
      <dgm:t>
        <a:bodyPr tIns="504000"/>
        <a:lstStyle/>
        <a:p>
          <a:r>
            <a:rPr lang="ru-RU" sz="22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Использованием и охраной водных объектов</a:t>
          </a:r>
          <a:endParaRPr lang="ru-RU" sz="22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gm:t>
    </dgm:pt>
    <dgm:pt modelId="{34A1C866-F76D-4260-BB94-2B228697C3DA}" type="parTrans" cxnId="{13EA3946-D46B-470D-9ECA-C5CCE2E64DAB}">
      <dgm:prSet/>
      <dgm:spPr/>
      <dgm:t>
        <a:bodyPr/>
        <a:lstStyle/>
        <a:p>
          <a:endParaRPr lang="ru-RU"/>
        </a:p>
      </dgm:t>
    </dgm:pt>
    <dgm:pt modelId="{2036310C-936D-444D-8BC3-6E7E6492C603}" type="sibTrans" cxnId="{13EA3946-D46B-470D-9ECA-C5CCE2E64DAB}">
      <dgm:prSet/>
      <dgm:spPr/>
      <dgm:t>
        <a:bodyPr/>
        <a:lstStyle/>
        <a:p>
          <a:endParaRPr lang="ru-RU"/>
        </a:p>
      </dgm:t>
    </dgm:pt>
    <dgm:pt modelId="{E6C77A7A-B188-438A-B90B-BCABE30F926E}">
      <dgm:prSet phldrT="[Текст]" phldr="1"/>
      <dgm:spPr/>
      <dgm:t>
        <a:bodyPr/>
        <a:lstStyle/>
        <a:p>
          <a:endParaRPr lang="ru-RU"/>
        </a:p>
      </dgm:t>
    </dgm:pt>
    <dgm:pt modelId="{8CAC3045-C7E1-4B26-93A9-8FFE819F01CB}" type="parTrans" cxnId="{780BF517-8DE4-430B-BABE-DF31763A90E4}">
      <dgm:prSet/>
      <dgm:spPr/>
      <dgm:t>
        <a:bodyPr/>
        <a:lstStyle/>
        <a:p>
          <a:endParaRPr lang="ru-RU"/>
        </a:p>
      </dgm:t>
    </dgm:pt>
    <dgm:pt modelId="{6B425199-1EFE-4F39-AA42-CF9571EDD169}" type="sibTrans" cxnId="{780BF517-8DE4-430B-BABE-DF31763A90E4}">
      <dgm:prSet/>
      <dgm:spPr/>
      <dgm:t>
        <a:bodyPr/>
        <a:lstStyle/>
        <a:p>
          <a:endParaRPr lang="ru-RU"/>
        </a:p>
      </dgm:t>
    </dgm:pt>
    <dgm:pt modelId="{AC404D18-8E40-4D28-9472-A9B76B03FF1F}">
      <dgm:prSet custT="1"/>
      <dgm:spPr>
        <a:gradFill rotWithShape="0">
          <a:gsLst>
            <a:gs pos="0">
              <a:srgbClr val="002060">
                <a:alpha val="86000"/>
              </a:srgbClr>
            </a:gs>
            <a:gs pos="100000">
              <a:srgbClr val="0070C0">
                <a:alpha val="88000"/>
              </a:srgbClr>
            </a:gs>
          </a:gsLst>
          <a:lin ang="5400000" scaled="1"/>
        </a:gradFill>
        <a:scene3d>
          <a:camera prst="orthographicFront"/>
          <a:lightRig rig="threePt" dir="t"/>
        </a:scene3d>
        <a:sp3d>
          <a:bevelT w="158750" prst="slope"/>
        </a:sp3d>
      </dgm:spPr>
      <dgm:t>
        <a:bodyPr/>
        <a:lstStyle/>
        <a:p>
          <a:r>
            <a:rPr lang="ru-RU" sz="22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Сбросом сточных вод через централизованную систему водоотведения</a:t>
          </a:r>
          <a:r>
            <a:rPr lang="en-US" sz="22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 </a:t>
          </a:r>
          <a:endParaRPr lang="ru-RU" sz="22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gm:t>
    </dgm:pt>
    <dgm:pt modelId="{8F08BD80-CD1B-4A52-BC46-A75E2659FE41}" type="parTrans" cxnId="{559923A2-ECD1-4665-A5B1-5862657EDFBE}">
      <dgm:prSet/>
      <dgm:spPr/>
      <dgm:t>
        <a:bodyPr/>
        <a:lstStyle/>
        <a:p>
          <a:endParaRPr lang="ru-RU"/>
        </a:p>
      </dgm:t>
    </dgm:pt>
    <dgm:pt modelId="{180BB59C-2F6A-4597-89DD-3434AAECA45C}" type="sibTrans" cxnId="{559923A2-ECD1-4665-A5B1-5862657EDFBE}">
      <dgm:prSet/>
      <dgm:spPr/>
      <dgm:t>
        <a:bodyPr/>
        <a:lstStyle/>
        <a:p>
          <a:endParaRPr lang="ru-RU"/>
        </a:p>
      </dgm:t>
    </dgm:pt>
    <dgm:pt modelId="{7C076B44-0017-48E6-8CC1-8F3FC2809B4E}">
      <dgm:prSet phldrT="[Текст]" custT="1"/>
      <dgm:spPr>
        <a:gradFill flip="none" rotWithShape="1">
          <a:gsLst>
            <a:gs pos="0">
              <a:srgbClr val="003300"/>
            </a:gs>
            <a:gs pos="100000">
              <a:srgbClr val="92D050"/>
            </a:gs>
            <a:gs pos="100000">
              <a:srgbClr val="92D050"/>
            </a:gs>
          </a:gsLst>
          <a:lin ang="18900000" scaled="1"/>
          <a:tileRect/>
        </a:gradFill>
        <a:scene3d>
          <a:camera prst="orthographicFront"/>
          <a:lightRig rig="threePt" dir="t"/>
        </a:scene3d>
        <a:sp3d>
          <a:bevelT w="158750" prst="slope"/>
        </a:sp3d>
      </dgm:spPr>
      <dgm:t>
        <a:bodyPr/>
        <a:lstStyle/>
        <a:p>
          <a:r>
            <a:rPr lang="ru-RU" sz="22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Охраной и использованием особо охраняемых природных территорий</a:t>
          </a:r>
          <a:endParaRPr lang="ru-RU" sz="22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gm:t>
    </dgm:pt>
    <dgm:pt modelId="{66F0DF93-03A0-42C5-9B6A-172A08F6FA89}" type="sibTrans" cxnId="{87E316F4-7675-42B7-9B1A-6FD9CA7EE41C}">
      <dgm:prSet/>
      <dgm:spPr/>
      <dgm:t>
        <a:bodyPr/>
        <a:lstStyle/>
        <a:p>
          <a:endParaRPr lang="ru-RU"/>
        </a:p>
      </dgm:t>
    </dgm:pt>
    <dgm:pt modelId="{0262083D-AF19-45FF-B04D-79605514EE6B}" type="parTrans" cxnId="{87E316F4-7675-42B7-9B1A-6FD9CA7EE41C}">
      <dgm:prSet/>
      <dgm:spPr/>
      <dgm:t>
        <a:bodyPr/>
        <a:lstStyle/>
        <a:p>
          <a:endParaRPr lang="ru-RU"/>
        </a:p>
      </dgm:t>
    </dgm:pt>
    <dgm:pt modelId="{99E1BFB5-B125-490F-9DF8-16655CA5AEB6}">
      <dgm:prSet phldrT="[Текст]" custT="1"/>
      <dgm:spPr>
        <a:gradFill rotWithShape="0">
          <a:gsLst>
            <a:gs pos="0">
              <a:srgbClr val="0070C0">
                <a:alpha val="84000"/>
              </a:srgbClr>
            </a:gs>
            <a:gs pos="100000">
              <a:srgbClr val="09CDE7"/>
            </a:gs>
          </a:gsLst>
          <a:lin ang="5400000" scaled="1"/>
        </a:gradFill>
        <a:scene3d>
          <a:camera prst="orthographicFront"/>
          <a:lightRig rig="threePt" dir="t"/>
        </a:scene3d>
        <a:sp3d>
          <a:bevelT w="158750" prst="slope"/>
        </a:sp3d>
      </dgm:spPr>
      <dgm:t>
        <a:bodyPr tIns="324000" bIns="0"/>
        <a:lstStyle/>
        <a:p>
          <a:r>
            <a:rPr lang="ru-RU" sz="22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Геологическим изучением, рациональным использованием и охраной недр в отношении участков недр местного значения</a:t>
          </a:r>
          <a:endParaRPr lang="ru-RU" sz="22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gm:t>
    </dgm:pt>
    <dgm:pt modelId="{8DC04D6B-E2CB-48C4-A533-83ECE1CC9380}" type="sibTrans" cxnId="{DE83B0FF-B4B3-46C4-A9C2-108534ACAB46}">
      <dgm:prSet/>
      <dgm:spPr/>
      <dgm:t>
        <a:bodyPr/>
        <a:lstStyle/>
        <a:p>
          <a:endParaRPr lang="ru-RU"/>
        </a:p>
      </dgm:t>
    </dgm:pt>
    <dgm:pt modelId="{B594F77A-E6CB-47FE-BC0C-C1823355449A}" type="parTrans" cxnId="{DE83B0FF-B4B3-46C4-A9C2-108534ACAB46}">
      <dgm:prSet/>
      <dgm:spPr/>
      <dgm:t>
        <a:bodyPr/>
        <a:lstStyle/>
        <a:p>
          <a:endParaRPr lang="ru-RU"/>
        </a:p>
      </dgm:t>
    </dgm:pt>
    <dgm:pt modelId="{EF5E4E5E-2EEC-43D0-828F-967E8D94E9C2}" type="pres">
      <dgm:prSet presAssocID="{FDAD34E5-86A3-4DA2-984A-66D0C45F880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73B446-7872-4C7D-83A9-899B493B99BC}" type="pres">
      <dgm:prSet presAssocID="{FDAD34E5-86A3-4DA2-984A-66D0C45F880D}" presName="matrix" presStyleCnt="0"/>
      <dgm:spPr/>
    </dgm:pt>
    <dgm:pt modelId="{E9679F17-02C4-4015-9B32-A494E78E5FF0}" type="pres">
      <dgm:prSet presAssocID="{FDAD34E5-86A3-4DA2-984A-66D0C45F880D}" presName="tile1" presStyleLbl="node1" presStyleIdx="0" presStyleCnt="4"/>
      <dgm:spPr/>
      <dgm:t>
        <a:bodyPr/>
        <a:lstStyle/>
        <a:p>
          <a:endParaRPr lang="ru-RU"/>
        </a:p>
      </dgm:t>
    </dgm:pt>
    <dgm:pt modelId="{8AE571AE-891D-4DA5-AE19-169845D6561A}" type="pres">
      <dgm:prSet presAssocID="{FDAD34E5-86A3-4DA2-984A-66D0C45F880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3A8E9-BCC2-4FE5-BD2C-33173970FBA7}" type="pres">
      <dgm:prSet presAssocID="{FDAD34E5-86A3-4DA2-984A-66D0C45F880D}" presName="tile2" presStyleLbl="node1" presStyleIdx="1" presStyleCnt="4" custLinFactNeighborX="4429" custLinFactNeighborY="-3614"/>
      <dgm:spPr/>
      <dgm:t>
        <a:bodyPr/>
        <a:lstStyle/>
        <a:p>
          <a:endParaRPr lang="ru-RU"/>
        </a:p>
      </dgm:t>
    </dgm:pt>
    <dgm:pt modelId="{021688EC-9E83-4F9D-A91D-8145B6EBCFE5}" type="pres">
      <dgm:prSet presAssocID="{FDAD34E5-86A3-4DA2-984A-66D0C45F880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5E4D9-CA11-4AE7-A12F-6EE5567778BE}" type="pres">
      <dgm:prSet presAssocID="{FDAD34E5-86A3-4DA2-984A-66D0C45F880D}" presName="tile3" presStyleLbl="node1" presStyleIdx="2" presStyleCnt="4" custLinFactNeighborY="321"/>
      <dgm:spPr/>
      <dgm:t>
        <a:bodyPr/>
        <a:lstStyle/>
        <a:p>
          <a:endParaRPr lang="ru-RU"/>
        </a:p>
      </dgm:t>
    </dgm:pt>
    <dgm:pt modelId="{68F42AA3-F47D-4B5F-9EA4-3C03EFCD0795}" type="pres">
      <dgm:prSet presAssocID="{FDAD34E5-86A3-4DA2-984A-66D0C45F880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93204-F3FD-404D-8C9C-882E39BFCC44}" type="pres">
      <dgm:prSet presAssocID="{FDAD34E5-86A3-4DA2-984A-66D0C45F880D}" presName="tile4" presStyleLbl="node1" presStyleIdx="3" presStyleCnt="4" custLinFactNeighborX="901" custLinFactNeighborY="321"/>
      <dgm:spPr/>
      <dgm:t>
        <a:bodyPr/>
        <a:lstStyle/>
        <a:p>
          <a:endParaRPr lang="ru-RU"/>
        </a:p>
      </dgm:t>
    </dgm:pt>
    <dgm:pt modelId="{58CBD836-6577-40DC-BD27-78A128D34DBE}" type="pres">
      <dgm:prSet presAssocID="{FDAD34E5-86A3-4DA2-984A-66D0C45F880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4280C-2B15-4B1E-9C84-864051F47A11}" type="pres">
      <dgm:prSet presAssocID="{FDAD34E5-86A3-4DA2-984A-66D0C45F880D}" presName="centerTile" presStyleLbl="fgShp" presStyleIdx="0" presStyleCnt="1" custScaleX="75075" custScaleY="125638" custLinFactNeighborX="-12012" custLinFactNeighborY="1069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B50968E-77DF-44DF-B07F-7A3BF79CFA37}" type="presOf" srcId="{AC404D18-8E40-4D28-9472-A9B76B03FF1F}" destId="{45593204-F3FD-404D-8C9C-882E39BFCC44}" srcOrd="0" destOrd="0" presId="urn:microsoft.com/office/officeart/2005/8/layout/matrix1"/>
    <dgm:cxn modelId="{169FF239-7B49-4F7F-AEA3-B2FD3CAFF275}" type="presOf" srcId="{7C076B44-0017-48E6-8CC1-8F3FC2809B4E}" destId="{D835E4D9-CA11-4AE7-A12F-6EE5567778BE}" srcOrd="0" destOrd="0" presId="urn:microsoft.com/office/officeart/2005/8/layout/matrix1"/>
    <dgm:cxn modelId="{985E49EE-2A38-47BB-9105-4487F32A41CE}" type="presOf" srcId="{7C076B44-0017-48E6-8CC1-8F3FC2809B4E}" destId="{68F42AA3-F47D-4B5F-9EA4-3C03EFCD0795}" srcOrd="1" destOrd="0" presId="urn:microsoft.com/office/officeart/2005/8/layout/matrix1"/>
    <dgm:cxn modelId="{780BF517-8DE4-430B-BABE-DF31763A90E4}" srcId="{E231187B-A1C6-40D3-BCF8-D706D335F4C0}" destId="{E6C77A7A-B188-438A-B90B-BCABE30F926E}" srcOrd="4" destOrd="0" parTransId="{8CAC3045-C7E1-4B26-93A9-8FFE819F01CB}" sibTransId="{6B425199-1EFE-4F39-AA42-CF9571EDD169}"/>
    <dgm:cxn modelId="{EC1BE63C-3EB9-4A60-90A6-5A1ABBA45888}" type="presOf" srcId="{99E1BFB5-B125-490F-9DF8-16655CA5AEB6}" destId="{E9679F17-02C4-4015-9B32-A494E78E5FF0}" srcOrd="0" destOrd="0" presId="urn:microsoft.com/office/officeart/2005/8/layout/matrix1"/>
    <dgm:cxn modelId="{29D81D12-DEB0-4305-966A-114C0AF8ECB6}" type="presOf" srcId="{084920EC-F137-4177-9D4B-8AC9FC399325}" destId="{2313A8E9-BCC2-4FE5-BD2C-33173970FBA7}" srcOrd="0" destOrd="0" presId="urn:microsoft.com/office/officeart/2005/8/layout/matrix1"/>
    <dgm:cxn modelId="{559923A2-ECD1-4665-A5B1-5862657EDFBE}" srcId="{E231187B-A1C6-40D3-BCF8-D706D335F4C0}" destId="{AC404D18-8E40-4D28-9472-A9B76B03FF1F}" srcOrd="3" destOrd="0" parTransId="{8F08BD80-CD1B-4A52-BC46-A75E2659FE41}" sibTransId="{180BB59C-2F6A-4597-89DD-3434AAECA45C}"/>
    <dgm:cxn modelId="{13EA3946-D46B-470D-9ECA-C5CCE2E64DAB}" srcId="{E231187B-A1C6-40D3-BCF8-D706D335F4C0}" destId="{084920EC-F137-4177-9D4B-8AC9FC399325}" srcOrd="1" destOrd="0" parTransId="{34A1C866-F76D-4260-BB94-2B228697C3DA}" sibTransId="{2036310C-936D-444D-8BC3-6E7E6492C603}"/>
    <dgm:cxn modelId="{77C68B75-9FC0-4AC9-9870-0042EB85CF94}" type="presOf" srcId="{084920EC-F137-4177-9D4B-8AC9FC399325}" destId="{021688EC-9E83-4F9D-A91D-8145B6EBCFE5}" srcOrd="1" destOrd="0" presId="urn:microsoft.com/office/officeart/2005/8/layout/matrix1"/>
    <dgm:cxn modelId="{24B2AD5C-0A92-4283-9D85-B92057E1713A}" type="presOf" srcId="{AC404D18-8E40-4D28-9472-A9B76B03FF1F}" destId="{58CBD836-6577-40DC-BD27-78A128D34DBE}" srcOrd="1" destOrd="0" presId="urn:microsoft.com/office/officeart/2005/8/layout/matrix1"/>
    <dgm:cxn modelId="{0C237D4F-4BA5-4B8D-B5C3-4DEFF947308B}" type="presOf" srcId="{E231187B-A1C6-40D3-BCF8-D706D335F4C0}" destId="{9D14280C-2B15-4B1E-9C84-864051F47A11}" srcOrd="0" destOrd="0" presId="urn:microsoft.com/office/officeart/2005/8/layout/matrix1"/>
    <dgm:cxn modelId="{5288129C-DB8B-47F6-BB36-EDB39D4E5B07}" type="presOf" srcId="{FDAD34E5-86A3-4DA2-984A-66D0C45F880D}" destId="{EF5E4E5E-2EEC-43D0-828F-967E8D94E9C2}" srcOrd="0" destOrd="0" presId="urn:microsoft.com/office/officeart/2005/8/layout/matrix1"/>
    <dgm:cxn modelId="{007FEC05-0B33-4BCE-9831-9ACFA6F8F261}" type="presOf" srcId="{99E1BFB5-B125-490F-9DF8-16655CA5AEB6}" destId="{8AE571AE-891D-4DA5-AE19-169845D6561A}" srcOrd="1" destOrd="0" presId="urn:microsoft.com/office/officeart/2005/8/layout/matrix1"/>
    <dgm:cxn modelId="{F046AA65-09D0-4624-BE1D-4E92896996AC}" srcId="{FDAD34E5-86A3-4DA2-984A-66D0C45F880D}" destId="{E231187B-A1C6-40D3-BCF8-D706D335F4C0}" srcOrd="0" destOrd="0" parTransId="{0C1620D1-F4AF-4472-958D-10A431E83FB5}" sibTransId="{026874B1-B667-4AAC-80C1-795466F44564}"/>
    <dgm:cxn modelId="{87E316F4-7675-42B7-9B1A-6FD9CA7EE41C}" srcId="{E231187B-A1C6-40D3-BCF8-D706D335F4C0}" destId="{7C076B44-0017-48E6-8CC1-8F3FC2809B4E}" srcOrd="2" destOrd="0" parTransId="{0262083D-AF19-45FF-B04D-79605514EE6B}" sibTransId="{66F0DF93-03A0-42C5-9B6A-172A08F6FA89}"/>
    <dgm:cxn modelId="{DE83B0FF-B4B3-46C4-A9C2-108534ACAB46}" srcId="{E231187B-A1C6-40D3-BCF8-D706D335F4C0}" destId="{99E1BFB5-B125-490F-9DF8-16655CA5AEB6}" srcOrd="0" destOrd="0" parTransId="{B594F77A-E6CB-47FE-BC0C-C1823355449A}" sibTransId="{8DC04D6B-E2CB-48C4-A533-83ECE1CC9380}"/>
    <dgm:cxn modelId="{2CD4B9DC-C85E-40D3-9C2F-2C410A8C9E46}" type="presParOf" srcId="{EF5E4E5E-2EEC-43D0-828F-967E8D94E9C2}" destId="{4F73B446-7872-4C7D-83A9-899B493B99BC}" srcOrd="0" destOrd="0" presId="urn:microsoft.com/office/officeart/2005/8/layout/matrix1"/>
    <dgm:cxn modelId="{92875C95-B76C-4C94-8B78-A55203635D02}" type="presParOf" srcId="{4F73B446-7872-4C7D-83A9-899B493B99BC}" destId="{E9679F17-02C4-4015-9B32-A494E78E5FF0}" srcOrd="0" destOrd="0" presId="urn:microsoft.com/office/officeart/2005/8/layout/matrix1"/>
    <dgm:cxn modelId="{9AD27D3C-612A-4109-80BA-3B2086EB6E96}" type="presParOf" srcId="{4F73B446-7872-4C7D-83A9-899B493B99BC}" destId="{8AE571AE-891D-4DA5-AE19-169845D6561A}" srcOrd="1" destOrd="0" presId="urn:microsoft.com/office/officeart/2005/8/layout/matrix1"/>
    <dgm:cxn modelId="{821B7D54-EC9A-4838-9B04-5B25A09BB848}" type="presParOf" srcId="{4F73B446-7872-4C7D-83A9-899B493B99BC}" destId="{2313A8E9-BCC2-4FE5-BD2C-33173970FBA7}" srcOrd="2" destOrd="0" presId="urn:microsoft.com/office/officeart/2005/8/layout/matrix1"/>
    <dgm:cxn modelId="{F16D8F06-83D5-469F-8F1E-0C9E4289702E}" type="presParOf" srcId="{4F73B446-7872-4C7D-83A9-899B493B99BC}" destId="{021688EC-9E83-4F9D-A91D-8145B6EBCFE5}" srcOrd="3" destOrd="0" presId="urn:microsoft.com/office/officeart/2005/8/layout/matrix1"/>
    <dgm:cxn modelId="{EA4FFB13-13AD-4BFD-9CB5-CB5D2C1593D0}" type="presParOf" srcId="{4F73B446-7872-4C7D-83A9-899B493B99BC}" destId="{D835E4D9-CA11-4AE7-A12F-6EE5567778BE}" srcOrd="4" destOrd="0" presId="urn:microsoft.com/office/officeart/2005/8/layout/matrix1"/>
    <dgm:cxn modelId="{FA021FCA-F1D1-4187-BC0D-3D99C739377E}" type="presParOf" srcId="{4F73B446-7872-4C7D-83A9-899B493B99BC}" destId="{68F42AA3-F47D-4B5F-9EA4-3C03EFCD0795}" srcOrd="5" destOrd="0" presId="urn:microsoft.com/office/officeart/2005/8/layout/matrix1"/>
    <dgm:cxn modelId="{B31577ED-3B08-4229-B750-7EA76F2959D6}" type="presParOf" srcId="{4F73B446-7872-4C7D-83A9-899B493B99BC}" destId="{45593204-F3FD-404D-8C9C-882E39BFCC44}" srcOrd="6" destOrd="0" presId="urn:microsoft.com/office/officeart/2005/8/layout/matrix1"/>
    <dgm:cxn modelId="{C8BCCA8F-AC67-49AA-BA8C-90F57E85CA34}" type="presParOf" srcId="{4F73B446-7872-4C7D-83A9-899B493B99BC}" destId="{58CBD836-6577-40DC-BD27-78A128D34DBE}" srcOrd="7" destOrd="0" presId="urn:microsoft.com/office/officeart/2005/8/layout/matrix1"/>
    <dgm:cxn modelId="{BD28B80A-EA56-4E44-AE69-37207A5CAB2A}" type="presParOf" srcId="{EF5E4E5E-2EEC-43D0-828F-967E8D94E9C2}" destId="{9D14280C-2B15-4B1E-9C84-864051F47A1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68F636-FDD7-49C1-B7ED-7455E06812F6}">
      <dsp:nvSpPr>
        <dsp:cNvPr id="0" name=""/>
        <dsp:cNvSpPr/>
      </dsp:nvSpPr>
      <dsp:spPr>
        <a:xfrm>
          <a:off x="2032195" y="3538287"/>
          <a:ext cx="2377381" cy="2049717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61000">
              <a:srgbClr val="0070C0"/>
            </a:gs>
            <a:gs pos="82001">
              <a:srgbClr val="002060"/>
            </a:gs>
            <a:gs pos="100000">
              <a:srgbClr val="002060"/>
            </a:gs>
          </a:gsLst>
          <a:lin ang="18900000" scaled="1"/>
          <a:tileRect/>
        </a:gradFill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0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Благо</a:t>
          </a:r>
          <a:r>
            <a:rPr kumimoji="0" lang="ru-RU" sz="21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устрой-ство</a:t>
          </a:r>
          <a:endParaRPr kumimoji="0" lang="ru-RU" sz="21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sp:txBody>
      <dsp:txXfrm>
        <a:off x="2032195" y="3538287"/>
        <a:ext cx="2377381" cy="2049717"/>
      </dsp:txXfrm>
    </dsp:sp>
    <dsp:sp modelId="{325F6EA0-970F-4BD3-9410-314DE24F59AF}">
      <dsp:nvSpPr>
        <dsp:cNvPr id="0" name=""/>
        <dsp:cNvSpPr/>
      </dsp:nvSpPr>
      <dsp:spPr>
        <a:xfrm>
          <a:off x="0" y="5321379"/>
          <a:ext cx="278348" cy="23990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982A2-E320-4EBE-95D7-924FED583B4E}">
      <dsp:nvSpPr>
        <dsp:cNvPr id="0" name=""/>
        <dsp:cNvSpPr/>
      </dsp:nvSpPr>
      <dsp:spPr>
        <a:xfrm>
          <a:off x="0" y="2437342"/>
          <a:ext cx="2377381" cy="20497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="" xmlns:a14="http://schemas.microsoft.com/office/drawing/2010/main">
                  <a14:imgLayer r:embed="rId2"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76887-D782-4642-8BB9-91499390EC79}">
      <dsp:nvSpPr>
        <dsp:cNvPr id="0" name=""/>
        <dsp:cNvSpPr/>
      </dsp:nvSpPr>
      <dsp:spPr>
        <a:xfrm>
          <a:off x="0" y="4841199"/>
          <a:ext cx="278348" cy="23990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37A08-F75D-4685-B224-7FC5B5B5A302}">
      <dsp:nvSpPr>
        <dsp:cNvPr id="0" name=""/>
        <dsp:cNvSpPr/>
      </dsp:nvSpPr>
      <dsp:spPr>
        <a:xfrm>
          <a:off x="4057623" y="2412973"/>
          <a:ext cx="2377381" cy="20497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61000">
              <a:srgbClr val="7030A0">
                <a:lumMod val="59000"/>
                <a:lumOff val="41000"/>
              </a:srgbClr>
            </a:gs>
            <a:gs pos="82001">
              <a:srgbClr val="7030A0"/>
            </a:gs>
            <a:gs pos="100000">
              <a:srgbClr val="7030A0"/>
            </a:gs>
          </a:gsLst>
          <a:lin ang="16200000" scaled="0"/>
        </a:gradFill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1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Эконадзор</a:t>
          </a:r>
          <a:endParaRPr kumimoji="0" lang="ru-RU" sz="21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sp:txBody>
      <dsp:txXfrm>
        <a:off x="4057623" y="2412973"/>
        <a:ext cx="2377381" cy="2049717"/>
      </dsp:txXfrm>
    </dsp:sp>
    <dsp:sp modelId="{EC700ED6-42C2-44F5-90D0-AFAECC6A7531}">
      <dsp:nvSpPr>
        <dsp:cNvPr id="0" name=""/>
        <dsp:cNvSpPr/>
      </dsp:nvSpPr>
      <dsp:spPr>
        <a:xfrm>
          <a:off x="0" y="4337144"/>
          <a:ext cx="278348" cy="23990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E94C4-D4E4-4BAC-B45C-890A8D4914BC}">
      <dsp:nvSpPr>
        <dsp:cNvPr id="0" name=""/>
        <dsp:cNvSpPr/>
      </dsp:nvSpPr>
      <dsp:spPr>
        <a:xfrm>
          <a:off x="6083050" y="3538287"/>
          <a:ext cx="2377381" cy="20497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5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D9FA7-EA63-45F3-98A8-F6E9408759B9}">
      <dsp:nvSpPr>
        <dsp:cNvPr id="0" name=""/>
        <dsp:cNvSpPr/>
      </dsp:nvSpPr>
      <dsp:spPr>
        <a:xfrm>
          <a:off x="0" y="3833089"/>
          <a:ext cx="278348" cy="23990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6C18A-F814-452D-B73B-A3B990EE17BB}">
      <dsp:nvSpPr>
        <dsp:cNvPr id="0" name=""/>
        <dsp:cNvSpPr/>
      </dsp:nvSpPr>
      <dsp:spPr>
        <a:xfrm>
          <a:off x="2032195" y="1292533"/>
          <a:ext cx="2377381" cy="2049717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61000">
              <a:srgbClr val="006600"/>
            </a:gs>
            <a:gs pos="82001">
              <a:srgbClr val="92D050"/>
            </a:gs>
            <a:gs pos="100000">
              <a:srgbClr val="258B2F"/>
            </a:gs>
          </a:gsLst>
          <a:lin ang="8100000" scaled="1"/>
          <a:tileRect/>
        </a:gradFill>
        <a:ln w="25400" cap="flat" cmpd="sng" algn="ctr">
          <a:solidFill>
            <a:srgbClr val="006600"/>
          </a:solidFill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100" b="1" i="0" u="none" strike="noStrike" kern="0" cap="none" spc="0" normalizeH="0" baseline="0" dirty="0" err="1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Природо</a:t>
          </a:r>
          <a:r>
            <a:rPr kumimoji="0" lang="ru-RU" sz="2100" b="1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-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100" b="1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пользование</a:t>
          </a:r>
          <a:endParaRPr kumimoji="0" lang="ru-RU" sz="21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sp:txBody>
      <dsp:txXfrm>
        <a:off x="2032195" y="1292533"/>
        <a:ext cx="2377381" cy="2049717"/>
      </dsp:txXfrm>
    </dsp:sp>
    <dsp:sp modelId="{DA92CD1C-2265-4642-989D-65694F5A4A8B}">
      <dsp:nvSpPr>
        <dsp:cNvPr id="0" name=""/>
        <dsp:cNvSpPr/>
      </dsp:nvSpPr>
      <dsp:spPr>
        <a:xfrm>
          <a:off x="0" y="2032889"/>
          <a:ext cx="278348" cy="23990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18AE6-2B5F-4424-95C4-FCA712A541AB}">
      <dsp:nvSpPr>
        <dsp:cNvPr id="0" name=""/>
        <dsp:cNvSpPr/>
      </dsp:nvSpPr>
      <dsp:spPr>
        <a:xfrm>
          <a:off x="4057623" y="172635"/>
          <a:ext cx="2377381" cy="20497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2E5B8-C379-4E1F-A23B-111243506345}">
      <dsp:nvSpPr>
        <dsp:cNvPr id="0" name=""/>
        <dsp:cNvSpPr/>
      </dsp:nvSpPr>
      <dsp:spPr>
        <a:xfrm>
          <a:off x="0" y="1312807"/>
          <a:ext cx="278348" cy="23990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21002306" lon="1200000" rev="21360000"/>
          </a:camera>
          <a:lightRig rig="threePt" dir="t"/>
        </a:scene3d>
        <a:sp3d z="806450">
          <a:bevelT w="133350" h="3302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F59DEB-DEEF-4DDD-B75E-67BEA9AC5A71}">
      <dsp:nvSpPr>
        <dsp:cNvPr id="0" name=""/>
        <dsp:cNvSpPr/>
      </dsp:nvSpPr>
      <dsp:spPr>
        <a:xfrm>
          <a:off x="4" y="0"/>
          <a:ext cx="8424931" cy="1800200"/>
        </a:xfrm>
        <a:prstGeom prst="rightArrow">
          <a:avLst/>
        </a:prstGeom>
        <a:gradFill flip="none" rotWithShape="1">
          <a:gsLst>
            <a:gs pos="0">
              <a:srgbClr val="00B0F0"/>
            </a:gs>
            <a:gs pos="50000">
              <a:srgbClr val="7030A0"/>
            </a:gs>
            <a:gs pos="100000">
              <a:srgbClr val="0070C0"/>
            </a:gs>
          </a:gsLst>
          <a:lin ang="10800000" scaled="1"/>
          <a:tileRect/>
        </a:gra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30913-727D-4A14-BEF4-4D3E26E46C4B}">
      <dsp:nvSpPr>
        <dsp:cNvPr id="0" name=""/>
        <dsp:cNvSpPr/>
      </dsp:nvSpPr>
      <dsp:spPr>
        <a:xfrm>
          <a:off x="72007" y="0"/>
          <a:ext cx="2527480" cy="179072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8255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72007" y="0"/>
        <a:ext cx="2527480" cy="1790723"/>
      </dsp:txXfrm>
    </dsp:sp>
    <dsp:sp modelId="{F47F336D-7546-4ED5-8D76-089CE6337B2F}">
      <dsp:nvSpPr>
        <dsp:cNvPr id="0" name=""/>
        <dsp:cNvSpPr/>
      </dsp:nvSpPr>
      <dsp:spPr>
        <a:xfrm>
          <a:off x="5256587" y="0"/>
          <a:ext cx="2527480" cy="180020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8255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5256587" y="0"/>
        <a:ext cx="2527480" cy="1800200"/>
      </dsp:txXfrm>
    </dsp:sp>
    <dsp:sp modelId="{25303C1B-C6E3-4B71-8FD5-44EB4DD1393C}">
      <dsp:nvSpPr>
        <dsp:cNvPr id="0" name=""/>
        <dsp:cNvSpPr/>
      </dsp:nvSpPr>
      <dsp:spPr>
        <a:xfrm>
          <a:off x="2664297" y="0"/>
          <a:ext cx="2527480" cy="1790723"/>
        </a:xfrm>
        <a:prstGeom prst="roundRect">
          <a:avLst/>
        </a:prstGeom>
        <a:blipFill rotWithShape="0">
          <a:blip xmlns:r="http://schemas.openxmlformats.org/officeDocument/2006/relationships" r:embed="rId3">
            <a:lum bright="9000" contrast="26000"/>
          </a:blip>
          <a:stretch>
            <a:fillRect/>
          </a:stretch>
        </a:blipFill>
        <a:ln w="79375" cap="flat" cmpd="sng" algn="ctr">
          <a:solidFill>
            <a:srgbClr val="258B2F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>
        <a:off x="2664297" y="0"/>
        <a:ext cx="2527480" cy="179072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38CDA0-8AF0-4ACA-B522-BC6CEAAD21D1}">
      <dsp:nvSpPr>
        <dsp:cNvPr id="0" name=""/>
        <dsp:cNvSpPr/>
      </dsp:nvSpPr>
      <dsp:spPr>
        <a:xfrm>
          <a:off x="236392" y="3129908"/>
          <a:ext cx="2627483" cy="2556629"/>
        </a:xfrm>
        <a:prstGeom prst="ellipse">
          <a:avLst/>
        </a:prstGeom>
        <a:blipFill rotWithShape="0">
          <a:blip xmlns:r="http://schemas.openxmlformats.org/officeDocument/2006/relationships" r:embed="rId1">
            <a:lum contrast="33000"/>
          </a:blip>
          <a:stretch>
            <a:fillRect l="-10000" r="-10000"/>
          </a:stretch>
        </a:blipFill>
        <a:ln w="25400" cap="flat" cmpd="sng" algn="ctr">
          <a:solidFill>
            <a:srgbClr val="00660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AB974-ABD1-44E2-8202-3D39E76895AA}">
      <dsp:nvSpPr>
        <dsp:cNvPr id="0" name=""/>
        <dsp:cNvSpPr/>
      </dsp:nvSpPr>
      <dsp:spPr>
        <a:xfrm>
          <a:off x="7776866" y="1944219"/>
          <a:ext cx="609252" cy="608916"/>
        </a:xfrm>
        <a:prstGeom prst="donut">
          <a:avLst>
            <a:gd name="adj" fmla="val 7460"/>
          </a:avLst>
        </a:prstGeom>
        <a:solidFill>
          <a:srgbClr val="002060"/>
        </a:solidFill>
        <a:ln w="104775" cap="flat" cmpd="sng" algn="ctr">
          <a:solidFill>
            <a:srgbClr val="00206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5263D-8753-4C3A-8D0A-A13181C39D00}">
      <dsp:nvSpPr>
        <dsp:cNvPr id="0" name=""/>
        <dsp:cNvSpPr/>
      </dsp:nvSpPr>
      <dsp:spPr>
        <a:xfrm>
          <a:off x="2088232" y="216021"/>
          <a:ext cx="3494656" cy="3385116"/>
        </a:xfrm>
        <a:prstGeom prst="ellipse">
          <a:avLst/>
        </a:prstGeom>
        <a:blipFill>
          <a:blip xmlns:r="http://schemas.openxmlformats.org/officeDocument/2006/relationships" r:embed="rId2">
            <a:lum contrast="9000"/>
          </a:blip>
          <a:srcRect/>
          <a:stretch>
            <a:fillRect l="-17000" r="-17000"/>
          </a:stretch>
        </a:blipFill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 extrusionH="76200" contourW="12700">
          <a:bevelT w="177800" prst="angle"/>
          <a:extrusionClr>
            <a:schemeClr val="tx1"/>
          </a:extrusionClr>
          <a:contourClr>
            <a:schemeClr val="bg2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ED8F5-2E99-4372-B397-C5A86F48F8E3}">
      <dsp:nvSpPr>
        <dsp:cNvPr id="0" name=""/>
        <dsp:cNvSpPr/>
      </dsp:nvSpPr>
      <dsp:spPr>
        <a:xfrm>
          <a:off x="1152129" y="216023"/>
          <a:ext cx="829564" cy="799029"/>
        </a:xfrm>
        <a:prstGeom prst="ellipse">
          <a:avLst/>
        </a:prstGeom>
        <a:solidFill>
          <a:srgbClr val="006600"/>
        </a:solidFill>
        <a:ln w="25400" cap="flat" cmpd="sng" algn="ctr">
          <a:solidFill>
            <a:srgbClr val="00660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7F49A-C5A4-471D-8A73-6345409480D1}">
      <dsp:nvSpPr>
        <dsp:cNvPr id="0" name=""/>
        <dsp:cNvSpPr/>
      </dsp:nvSpPr>
      <dsp:spPr>
        <a:xfrm>
          <a:off x="3024332" y="3672408"/>
          <a:ext cx="2365515" cy="236543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03A5A-06C3-4209-85EE-3652CC70C788}">
      <dsp:nvSpPr>
        <dsp:cNvPr id="0" name=""/>
        <dsp:cNvSpPr/>
      </dsp:nvSpPr>
      <dsp:spPr>
        <a:xfrm>
          <a:off x="5904656" y="216024"/>
          <a:ext cx="2096242" cy="1979998"/>
        </a:xfrm>
        <a:prstGeom prst="ellipse">
          <a:avLst/>
        </a:prstGeom>
        <a:blipFill rotWithShape="0">
          <a:blip xmlns:r="http://schemas.openxmlformats.org/officeDocument/2006/relationships" r:embed="rId9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tretch>
            <a:fillRect l="-10000" r="-10000"/>
          </a:stretch>
        </a:blipFill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B84E2-DB97-41F2-ACCA-98CDD01C0E29}">
      <dsp:nvSpPr>
        <dsp:cNvPr id="0" name=""/>
        <dsp:cNvSpPr/>
      </dsp:nvSpPr>
      <dsp:spPr>
        <a:xfrm>
          <a:off x="5328592" y="288030"/>
          <a:ext cx="450726" cy="450916"/>
        </a:xfrm>
        <a:prstGeom prst="donut">
          <a:avLst>
            <a:gd name="adj" fmla="val 7460"/>
          </a:avLst>
        </a:prstGeom>
        <a:solidFill>
          <a:srgbClr val="0070C0"/>
        </a:solidFill>
        <a:ln w="149225" cap="flat" cmpd="sng" algn="ctr">
          <a:solidFill>
            <a:srgbClr val="0070C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A62B0-C6A4-4BEF-BAC4-7B130820FF9B}">
      <dsp:nvSpPr>
        <dsp:cNvPr id="0" name=""/>
        <dsp:cNvSpPr/>
      </dsp:nvSpPr>
      <dsp:spPr>
        <a:xfrm>
          <a:off x="2448273" y="5400600"/>
          <a:ext cx="504000" cy="504000"/>
        </a:xfrm>
        <a:prstGeom prst="donut">
          <a:avLst>
            <a:gd name="adj" fmla="val 7460"/>
          </a:avLst>
        </a:prstGeom>
        <a:solidFill>
          <a:srgbClr val="006600"/>
        </a:solidFill>
        <a:ln w="79375" cap="flat" cmpd="sng" algn="ctr">
          <a:solidFill>
            <a:srgbClr val="00660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14D72-B9FD-4C9D-9415-9A4E422FCAAC}">
      <dsp:nvSpPr>
        <dsp:cNvPr id="0" name=""/>
        <dsp:cNvSpPr/>
      </dsp:nvSpPr>
      <dsp:spPr>
        <a:xfrm>
          <a:off x="5328596" y="2304256"/>
          <a:ext cx="2571421" cy="2529699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rgbClr val="00660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433E3-5372-4654-8AA8-B7D8B0C08341}">
      <dsp:nvSpPr>
        <dsp:cNvPr id="0" name=""/>
        <dsp:cNvSpPr/>
      </dsp:nvSpPr>
      <dsp:spPr>
        <a:xfrm>
          <a:off x="6912768" y="4680520"/>
          <a:ext cx="1440001" cy="144000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FF455-6710-4503-AC5E-58E06B5F0751}">
      <dsp:nvSpPr>
        <dsp:cNvPr id="0" name=""/>
        <dsp:cNvSpPr/>
      </dsp:nvSpPr>
      <dsp:spPr>
        <a:xfrm>
          <a:off x="5634616" y="5076551"/>
          <a:ext cx="864001" cy="864001"/>
        </a:xfrm>
        <a:prstGeom prst="donut">
          <a:avLst>
            <a:gd name="adj" fmla="val 7460"/>
          </a:avLst>
        </a:prstGeom>
        <a:solidFill>
          <a:srgbClr val="7030A0"/>
        </a:solidFill>
        <a:ln w="120650" cap="flat" cmpd="sng" algn="ctr">
          <a:solidFill>
            <a:srgbClr val="7030A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AF6ED-F6AB-47D0-B61A-0EA3452A4D48}">
      <dsp:nvSpPr>
        <dsp:cNvPr id="0" name=""/>
        <dsp:cNvSpPr/>
      </dsp:nvSpPr>
      <dsp:spPr>
        <a:xfrm>
          <a:off x="72008" y="1152129"/>
          <a:ext cx="1884547" cy="1859671"/>
        </a:xfrm>
        <a:prstGeom prst="ellipse">
          <a:avLst/>
        </a:prstGeom>
        <a:blipFill>
          <a:blip xmlns:r="http://schemas.openxmlformats.org/officeDocument/2006/relationships" r:embed="rId1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rgbClr val="7030A0"/>
          </a:solidFill>
          <a:prstDash val="solid"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99C98-20AB-4284-831D-6EC7F382CBF6}">
      <dsp:nvSpPr>
        <dsp:cNvPr id="0" name=""/>
        <dsp:cNvSpPr/>
      </dsp:nvSpPr>
      <dsp:spPr>
        <a:xfrm>
          <a:off x="1151988" y="432000"/>
          <a:ext cx="997333" cy="2735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sp:txBody>
      <dsp:txXfrm>
        <a:off x="1151988" y="432000"/>
        <a:ext cx="997333" cy="273518"/>
      </dsp:txXfrm>
    </dsp:sp>
    <dsp:sp modelId="{CB78F238-9B66-4EE0-84A8-DA8E82D7B8F1}">
      <dsp:nvSpPr>
        <dsp:cNvPr id="0" name=""/>
        <dsp:cNvSpPr/>
      </dsp:nvSpPr>
      <dsp:spPr>
        <a:xfrm>
          <a:off x="0" y="2306665"/>
          <a:ext cx="2668699" cy="76802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sp:txBody>
      <dsp:txXfrm>
        <a:off x="0" y="2306665"/>
        <a:ext cx="2668699" cy="768025"/>
      </dsp:txXfrm>
    </dsp:sp>
    <dsp:sp modelId="{5A33D450-0F48-4EF6-8E74-D06DEE9D1A50}">
      <dsp:nvSpPr>
        <dsp:cNvPr id="0" name=""/>
        <dsp:cNvSpPr/>
      </dsp:nvSpPr>
      <dsp:spPr>
        <a:xfrm>
          <a:off x="6871768" y="5148003"/>
          <a:ext cx="1697183" cy="48925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rPr>
            <a:t>   </a:t>
          </a:r>
          <a:endParaRPr lang="ru-RU" sz="2000" b="1" kern="1200" dirty="0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sp:txBody>
      <dsp:txXfrm>
        <a:off x="6871768" y="5148003"/>
        <a:ext cx="1697183" cy="489255"/>
      </dsp:txXfrm>
    </dsp:sp>
    <dsp:sp modelId="{E56F60D8-33E3-4B7D-947D-A255B5EF08AB}">
      <dsp:nvSpPr>
        <dsp:cNvPr id="0" name=""/>
        <dsp:cNvSpPr/>
      </dsp:nvSpPr>
      <dsp:spPr>
        <a:xfrm>
          <a:off x="6480713" y="576061"/>
          <a:ext cx="2029130" cy="483643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21000000" lon="0" rev="0"/>
          </a:camera>
          <a:lightRig rig="threePt" dir="t"/>
        </a:scene3d>
        <a:sp3d>
          <a:bevelT w="177800"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6480713" y="576061"/>
        <a:ext cx="2029130" cy="48364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618637-A237-482D-84A6-0A5F6B662C9F}">
      <dsp:nvSpPr>
        <dsp:cNvPr id="0" name=""/>
        <dsp:cNvSpPr/>
      </dsp:nvSpPr>
      <dsp:spPr>
        <a:xfrm>
          <a:off x="-6432414" y="-983844"/>
          <a:ext cx="7656321" cy="7656321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solidFill>
          <a:srgbClr val="003300"/>
        </a:solidFill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9D99F-4360-418C-9DCD-103478BCDEA5}">
      <dsp:nvSpPr>
        <dsp:cNvPr id="0" name=""/>
        <dsp:cNvSpPr/>
      </dsp:nvSpPr>
      <dsp:spPr>
        <a:xfrm>
          <a:off x="534664" y="355425"/>
          <a:ext cx="7809426" cy="711306"/>
        </a:xfrm>
        <a:prstGeom prst="rect">
          <a:avLst/>
        </a:prstGeom>
        <a:solidFill>
          <a:srgbClr val="F8F8F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4600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Государственная программа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sp:txBody>
      <dsp:txXfrm>
        <a:off x="534664" y="355425"/>
        <a:ext cx="7809426" cy="711306"/>
      </dsp:txXfrm>
    </dsp:sp>
    <dsp:sp modelId="{02DE1DF0-6DA6-4172-A760-5672F4E801AC}">
      <dsp:nvSpPr>
        <dsp:cNvPr id="0" name=""/>
        <dsp:cNvSpPr/>
      </dsp:nvSpPr>
      <dsp:spPr>
        <a:xfrm>
          <a:off x="90097" y="266512"/>
          <a:ext cx="889133" cy="889133"/>
        </a:xfrm>
        <a:prstGeom prst="ellipse">
          <a:avLst/>
        </a:prstGeom>
        <a:gradFill rotWithShape="0">
          <a:gsLst>
            <a:gs pos="0">
              <a:srgbClr val="92D050"/>
            </a:gs>
            <a:gs pos="100000">
              <a:srgbClr val="69A12B"/>
            </a:gs>
          </a:gsLst>
          <a:lin ang="5400000" scaled="1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92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5DD76-591E-4818-8648-9BD56EA07DEF}">
      <dsp:nvSpPr>
        <dsp:cNvPr id="0" name=""/>
        <dsp:cNvSpPr/>
      </dsp:nvSpPr>
      <dsp:spPr>
        <a:xfrm>
          <a:off x="1044365" y="1422044"/>
          <a:ext cx="7299724" cy="711306"/>
        </a:xfrm>
        <a:prstGeom prst="rect">
          <a:avLst/>
        </a:prstGeom>
        <a:solidFill>
          <a:srgbClr val="F8F8F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4600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Нормативно-правовая база Калужской области 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sp:txBody>
      <dsp:txXfrm>
        <a:off x="1044365" y="1422044"/>
        <a:ext cx="7299724" cy="711306"/>
      </dsp:txXfrm>
    </dsp:sp>
    <dsp:sp modelId="{3DA331A2-1191-4E37-A797-3A7E2D9FF1FD}">
      <dsp:nvSpPr>
        <dsp:cNvPr id="0" name=""/>
        <dsp:cNvSpPr/>
      </dsp:nvSpPr>
      <dsp:spPr>
        <a:xfrm>
          <a:off x="599798" y="1333130"/>
          <a:ext cx="889133" cy="889133"/>
        </a:xfrm>
        <a:prstGeom prst="ellipse">
          <a:avLst/>
        </a:prstGeom>
        <a:gradFill rotWithShape="0">
          <a:gsLst>
            <a:gs pos="0">
              <a:srgbClr val="0070C0"/>
            </a:gs>
            <a:gs pos="100000">
              <a:srgbClr val="002060"/>
            </a:gs>
          </a:gsLst>
          <a:lin ang="5400000" scaled="1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92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6F14D-13B3-4339-A06A-6EFE3613E9D9}">
      <dsp:nvSpPr>
        <dsp:cNvPr id="0" name=""/>
        <dsp:cNvSpPr/>
      </dsp:nvSpPr>
      <dsp:spPr>
        <a:xfrm>
          <a:off x="1200802" y="2488662"/>
          <a:ext cx="7143287" cy="711306"/>
        </a:xfrm>
        <a:prstGeom prst="rect">
          <a:avLst/>
        </a:prstGeom>
        <a:solidFill>
          <a:srgbClr val="F8F8F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4600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Государственная  экологическая экспертиза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sp:txBody>
      <dsp:txXfrm>
        <a:off x="1200802" y="2488662"/>
        <a:ext cx="7143287" cy="711306"/>
      </dsp:txXfrm>
    </dsp:sp>
    <dsp:sp modelId="{DEEA3B8D-A582-454C-8A8C-9377D7E65A05}">
      <dsp:nvSpPr>
        <dsp:cNvPr id="0" name=""/>
        <dsp:cNvSpPr/>
      </dsp:nvSpPr>
      <dsp:spPr>
        <a:xfrm>
          <a:off x="756236" y="2399749"/>
          <a:ext cx="889133" cy="889133"/>
        </a:xfrm>
        <a:prstGeom prst="ellipse">
          <a:avLst/>
        </a:prstGeom>
        <a:gradFill rotWithShape="0">
          <a:gsLst>
            <a:gs pos="0">
              <a:srgbClr val="008BBC"/>
            </a:gs>
            <a:gs pos="100000">
              <a:srgbClr val="00B0F0"/>
            </a:gs>
          </a:gsLst>
          <a:lin ang="5400000" scaled="1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92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87AA2-FD93-4F25-B793-4D036B174106}">
      <dsp:nvSpPr>
        <dsp:cNvPr id="0" name=""/>
        <dsp:cNvSpPr/>
      </dsp:nvSpPr>
      <dsp:spPr>
        <a:xfrm>
          <a:off x="1044365" y="3555281"/>
          <a:ext cx="7299724" cy="711306"/>
        </a:xfrm>
        <a:prstGeom prst="rect">
          <a:avLst/>
        </a:prstGeom>
        <a:solidFill>
          <a:srgbClr val="F8F8F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4600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Выдача разрешений на выбросы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sp:txBody>
      <dsp:txXfrm>
        <a:off x="1044365" y="3555281"/>
        <a:ext cx="7299724" cy="711306"/>
      </dsp:txXfrm>
    </dsp:sp>
    <dsp:sp modelId="{BA87884D-EFE5-4FAB-A04B-1C5EB452F8B9}">
      <dsp:nvSpPr>
        <dsp:cNvPr id="0" name=""/>
        <dsp:cNvSpPr/>
      </dsp:nvSpPr>
      <dsp:spPr>
        <a:xfrm>
          <a:off x="599798" y="3466367"/>
          <a:ext cx="889133" cy="889133"/>
        </a:xfrm>
        <a:prstGeom prst="ellipse">
          <a:avLst/>
        </a:prstGeom>
        <a:gradFill rotWithShape="0">
          <a:gsLst>
            <a:gs pos="0">
              <a:srgbClr val="006600"/>
            </a:gs>
            <a:gs pos="100000">
              <a:srgbClr val="003300"/>
            </a:gs>
          </a:gsLst>
          <a:lin ang="5400000" scaled="1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92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38C2C-A3CF-46D6-B795-F756F8781DD3}">
      <dsp:nvSpPr>
        <dsp:cNvPr id="0" name=""/>
        <dsp:cNvSpPr/>
      </dsp:nvSpPr>
      <dsp:spPr>
        <a:xfrm>
          <a:off x="534664" y="4621899"/>
          <a:ext cx="7809426" cy="711306"/>
        </a:xfrm>
        <a:prstGeom prst="rect">
          <a:avLst/>
        </a:prstGeom>
        <a:solidFill>
          <a:srgbClr val="F8F8F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4600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sz="2400" b="1" i="0" u="none" strike="noStrike" kern="1200" baseline="0">
              <a:solidFill>
                <a:srgbClr val="CC3300"/>
              </a:solidFill>
              <a:latin typeface="+mj-lt"/>
              <a:ea typeface="+mn-ea"/>
              <a:cs typeface="+mn-cs"/>
            </a:defRPr>
          </a:pPr>
          <a:r>
            <a:rPr lang="ru-RU" altLang="ru-RU" sz="2400" b="1" i="0" u="none" strike="noStrike" kern="1200" baseline="0" dirty="0" smtClean="0">
              <a:solidFill>
                <a:srgbClr val="CC3300"/>
              </a:solidFill>
              <a:latin typeface="+mj-lt"/>
              <a:ea typeface="+mn-ea"/>
              <a:cs typeface="+mn-cs"/>
            </a:rPr>
            <a:t>Общественный совет при Губернаторе</a:t>
          </a:r>
          <a:endParaRPr lang="ru-RU" sz="2400" b="1" i="0" u="none" strike="noStrike" kern="1200" baseline="0" dirty="0">
            <a:solidFill>
              <a:srgbClr val="CC3300"/>
            </a:solidFill>
            <a:latin typeface="+mj-lt"/>
            <a:ea typeface="+mn-ea"/>
            <a:cs typeface="+mn-cs"/>
          </a:endParaRPr>
        </a:p>
      </dsp:txBody>
      <dsp:txXfrm>
        <a:off x="534664" y="4621899"/>
        <a:ext cx="7809426" cy="711306"/>
      </dsp:txXfrm>
    </dsp:sp>
    <dsp:sp modelId="{AEAB2298-8B19-4E7B-8A54-E39E5D752318}">
      <dsp:nvSpPr>
        <dsp:cNvPr id="0" name=""/>
        <dsp:cNvSpPr/>
      </dsp:nvSpPr>
      <dsp:spPr>
        <a:xfrm>
          <a:off x="90097" y="4532986"/>
          <a:ext cx="889133" cy="889133"/>
        </a:xfrm>
        <a:prstGeom prst="ellipse">
          <a:avLst/>
        </a:prstGeom>
        <a:gradFill rotWithShape="0">
          <a:gsLst>
            <a:gs pos="0">
              <a:srgbClr val="36174D"/>
            </a:gs>
            <a:gs pos="100000">
              <a:srgbClr val="7030A0"/>
            </a:gs>
          </a:gsLst>
          <a:lin ang="5400000" scaled="1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292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679F17-02C4-4015-9B32-A494E78E5FF0}">
      <dsp:nvSpPr>
        <dsp:cNvPr id="0" name=""/>
        <dsp:cNvSpPr/>
      </dsp:nvSpPr>
      <dsp:spPr>
        <a:xfrm rot="16200000">
          <a:off x="770141" y="-770141"/>
          <a:ext cx="2456160" cy="3996444"/>
        </a:xfrm>
        <a:prstGeom prst="round1Rect">
          <a:avLst/>
        </a:prstGeom>
        <a:gradFill rotWithShape="0">
          <a:gsLst>
            <a:gs pos="0">
              <a:srgbClr val="0070C0">
                <a:alpha val="84000"/>
              </a:srgbClr>
            </a:gs>
            <a:gs pos="100000">
              <a:srgbClr val="09CDE7"/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4000" rIns="156464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Геологическим изучением, рациональным использованием и охраной недр в отношении участков недр местного значения</a:t>
          </a:r>
          <a:endParaRPr lang="ru-RU" sz="22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sp:txBody>
      <dsp:txXfrm rot="16200000">
        <a:off x="1077161" y="-1077161"/>
        <a:ext cx="1842120" cy="3996444"/>
      </dsp:txXfrm>
    </dsp:sp>
    <dsp:sp modelId="{2313A8E9-BCC2-4FE5-BD2C-33173970FBA7}">
      <dsp:nvSpPr>
        <dsp:cNvPr id="0" name=""/>
        <dsp:cNvSpPr/>
      </dsp:nvSpPr>
      <dsp:spPr>
        <a:xfrm>
          <a:off x="3996444" y="0"/>
          <a:ext cx="3996444" cy="2456160"/>
        </a:xfrm>
        <a:prstGeom prst="round1Rect">
          <a:avLst/>
        </a:prstGeom>
        <a:gradFill flip="none" rotWithShape="1">
          <a:gsLst>
            <a:gs pos="0">
              <a:srgbClr val="552579">
                <a:alpha val="74000"/>
              </a:srgbClr>
            </a:gs>
            <a:gs pos="50000">
              <a:srgbClr val="8A3CC4">
                <a:alpha val="77000"/>
              </a:srgbClr>
            </a:gs>
            <a:gs pos="100000">
              <a:schemeClr val="bg2"/>
            </a:gs>
          </a:gsLst>
          <a:lin ang="81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h="50800"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504000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Использованием и охраной водных объектов</a:t>
          </a:r>
          <a:endParaRPr lang="ru-RU" sz="22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sp:txBody>
      <dsp:txXfrm>
        <a:off x="3996444" y="0"/>
        <a:ext cx="3996444" cy="1842120"/>
      </dsp:txXfrm>
    </dsp:sp>
    <dsp:sp modelId="{D835E4D9-CA11-4AE7-A12F-6EE5567778BE}">
      <dsp:nvSpPr>
        <dsp:cNvPr id="0" name=""/>
        <dsp:cNvSpPr/>
      </dsp:nvSpPr>
      <dsp:spPr>
        <a:xfrm rot="10800000">
          <a:off x="0" y="2456160"/>
          <a:ext cx="3996444" cy="2456160"/>
        </a:xfrm>
        <a:prstGeom prst="round1Rect">
          <a:avLst/>
        </a:prstGeom>
        <a:gradFill flip="none" rotWithShape="1">
          <a:gsLst>
            <a:gs pos="0">
              <a:srgbClr val="003300"/>
            </a:gs>
            <a:gs pos="100000">
              <a:srgbClr val="92D050"/>
            </a:gs>
            <a:gs pos="100000">
              <a:srgbClr val="92D050"/>
            </a:gs>
          </a:gsLst>
          <a:lin ang="189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Охраной и использованием особо охраняемых природных территорий</a:t>
          </a:r>
          <a:endParaRPr lang="ru-RU" sz="22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sp:txBody>
      <dsp:txXfrm rot="10800000">
        <a:off x="0" y="3070200"/>
        <a:ext cx="3996444" cy="1842120"/>
      </dsp:txXfrm>
    </dsp:sp>
    <dsp:sp modelId="{45593204-F3FD-404D-8C9C-882E39BFCC44}">
      <dsp:nvSpPr>
        <dsp:cNvPr id="0" name=""/>
        <dsp:cNvSpPr/>
      </dsp:nvSpPr>
      <dsp:spPr>
        <a:xfrm rot="5400000">
          <a:off x="4766586" y="1686018"/>
          <a:ext cx="2456160" cy="3996444"/>
        </a:xfrm>
        <a:prstGeom prst="round1Rect">
          <a:avLst/>
        </a:prstGeom>
        <a:gradFill rotWithShape="0">
          <a:gsLst>
            <a:gs pos="0">
              <a:srgbClr val="002060">
                <a:alpha val="86000"/>
              </a:srgbClr>
            </a:gs>
            <a:gs pos="100000">
              <a:srgbClr val="0070C0">
                <a:alpha val="88000"/>
              </a:srgb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8750"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Сбросом сточных вод через централизованную систему водоотведения</a:t>
          </a:r>
          <a:r>
            <a:rPr lang="en-US" sz="22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rPr>
            <a:t> </a:t>
          </a:r>
          <a:endParaRPr lang="ru-RU" sz="22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/>
            <a:ea typeface="+mn-ea"/>
            <a:cs typeface="+mn-cs"/>
          </a:endParaRPr>
        </a:p>
      </dsp:txBody>
      <dsp:txXfrm rot="5400000">
        <a:off x="5073605" y="1993038"/>
        <a:ext cx="1842120" cy="3996444"/>
      </dsp:txXfrm>
    </dsp:sp>
    <dsp:sp modelId="{9D14280C-2B15-4B1E-9C84-864051F47A11}">
      <dsp:nvSpPr>
        <dsp:cNvPr id="0" name=""/>
        <dsp:cNvSpPr/>
      </dsp:nvSpPr>
      <dsp:spPr>
        <a:xfrm>
          <a:off x="2808313" y="1815974"/>
          <a:ext cx="1800198" cy="1542935"/>
        </a:xfrm>
        <a:prstGeom prst="roundRect">
          <a:avLst/>
        </a:prstGeom>
        <a:gradFill rotWithShape="0">
          <a:gsLst>
            <a:gs pos="0">
              <a:srgbClr val="002060"/>
            </a:gs>
            <a:gs pos="100000">
              <a:srgbClr val="0070C0"/>
            </a:gs>
          </a:gsLst>
          <a:lin ang="5400000" scaled="1"/>
        </a:gradFill>
        <a:ln w="76200" cap="flat" cmpd="sng" algn="ctr">
          <a:solidFill>
            <a:srgbClr val="F8F8F8"/>
          </a:solidFill>
          <a:prstDash val="solid"/>
        </a:ln>
        <a:effectLst/>
        <a:scene3d>
          <a:camera prst="orthographicFront"/>
          <a:lightRig rig="threePt" dir="t"/>
        </a:scene3d>
        <a:sp3d>
          <a:bevelT w="196850" h="1397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charset="0"/>
            </a:rPr>
            <a:t>53 тысячи объектов</a:t>
          </a:r>
          <a:endParaRPr kumimoji="0" lang="ru-RU" sz="2400" b="1" i="0" u="none" strike="noStrike" kern="0" cap="none" spc="0" normalizeH="0" baseline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itchFamily="34" charset="0"/>
            <a:ea typeface="+mn-ea"/>
            <a:cs typeface="Arial" charset="0"/>
          </a:endParaRPr>
        </a:p>
      </dsp:txBody>
      <dsp:txXfrm>
        <a:off x="2808313" y="1815974"/>
        <a:ext cx="1800198" cy="15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852F4B4A-E307-47E1-839B-29F1B8175CE0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D282FD4B-2110-4CA1-A54C-09B9C2E10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0470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D6FDD18-DE22-4C8A-AD4A-80E4D221ED62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DBA6C2E0-B7F0-4AB2-8A87-0FCC1A736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120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6C2E0-B7F0-4AB2-8A87-0FCC1A73642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5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6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7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9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1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3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4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5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2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sp>
          <p:nvSpPr>
            <p:cNvPr id="2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sp>
        <p:nvSpPr>
          <p:cNvPr id="30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31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32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pic>
        <p:nvPicPr>
          <p:cNvPr id="33" name="Picture 83" descr="wa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3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6346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071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075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57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254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926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7395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7831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33400" y="3619500"/>
            <a:ext cx="7848600" cy="838200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4800" kern="1200" cap="all" baseline="0">
                <a:solidFill>
                  <a:schemeClr val="tx1"/>
                </a:solidFill>
                <a:effectLst>
                  <a:outerShdw blurRad="94454" dist="50800" dir="2700000" algn="tl" rotWithShape="0">
                    <a:srgbClr val="000000">
                      <a:alpha val="3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90600" y="4343400"/>
            <a:ext cx="7391400" cy="914400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90600" y="1476375"/>
            <a:ext cx="5410200" cy="352425"/>
          </a:xfrm>
        </p:spPr>
        <p:txBody>
          <a:bodyPr anchor="b" anchorCtr="0"/>
          <a:lstStyle>
            <a:lvl1pPr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90600" y="5819777"/>
            <a:ext cx="7391400" cy="304799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Rectangle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8153400" cy="989013"/>
          </a:xfrm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47750" y="5808662"/>
            <a:ext cx="5334000" cy="1588"/>
          </a:xfrm>
          <a:prstGeom prst="line">
            <a:avLst/>
          </a:prstGeom>
          <a:noFill/>
          <a:ln w="6350" cap="rnd" cmpd="sng" algn="ctr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F188E-C898-459B-B7BD-8B213471F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850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E66AD-A5DF-4B70-8470-D830492F0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4368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43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DD68-A010-40BA-93DE-A46D62368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457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0AE63-EA5F-4FB6-BAE0-33019F6F5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006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B6AC-E373-46B1-BCDE-C1A0D70DE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933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C4D64-33A8-406B-9CCE-440C6D20A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321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805-914A-4694-8A0A-2C62FD4725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861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47218-C3EB-4433-AA11-B82EF59C7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7230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98A5C-0B89-446B-8C3B-082134067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3871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37E52-FFC4-4A1D-A92F-3879CFAE9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1508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011E3-D6BA-41DA-94BD-EF40A917B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9288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493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1235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674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654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480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214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040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fld id="{FC90DA51-C2E5-408A-8504-0C83EDDEDAF4}" type="datetimeFigureOut">
              <a:rPr lang="en-US" smtClean="0"/>
              <a:pPr/>
              <a:t>2/2/2015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pic>
        <p:nvPicPr>
          <p:cNvPr id="3" name="Picture 37" descr="wate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8" descr="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55" r:id="rId1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76B9A51-EEA0-4558-9D6B-EA55CE1A7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microsoft.com/office/2007/relationships/hdphoto" Target="../media/hdphoto14.wdp"/><Relationship Id="rId18" Type="http://schemas.openxmlformats.org/officeDocument/2006/relationships/image" Target="../media/image43.emf"/><Relationship Id="rId3" Type="http://schemas.openxmlformats.org/officeDocument/2006/relationships/image" Target="../media/image35.png"/><Relationship Id="rId7" Type="http://schemas.microsoft.com/office/2007/relationships/hdphoto" Target="../media/hdphoto12.wdp"/><Relationship Id="rId17" Type="http://schemas.microsoft.com/office/2007/relationships/hdphoto" Target="../media/hdphoto16.wdp"/><Relationship Id="rId2" Type="http://schemas.openxmlformats.org/officeDocument/2006/relationships/image" Target="../media/image34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5" Type="http://schemas.microsoft.com/office/2007/relationships/hdphoto" Target="../media/hdphoto15.wdp"/><Relationship Id="rId10" Type="http://schemas.openxmlformats.org/officeDocument/2006/relationships/image" Target="../media/image40.jpeg"/><Relationship Id="rId19" Type="http://schemas.openxmlformats.org/officeDocument/2006/relationships/image" Target="../media/image44.jpeg"/><Relationship Id="rId4" Type="http://schemas.microsoft.com/office/2007/relationships/hdphoto" Target="../media/hdphoto11.wdp"/><Relationship Id="rId9" Type="http://schemas.openxmlformats.org/officeDocument/2006/relationships/image" Target="../media/image39.jpe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microsoft.com/office/2007/relationships/hdphoto" Target="../media/hdphoto18.wdp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488832" cy="4653136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 итогах работы в 2014 году и задачах на 2015 год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каба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517232"/>
            <a:ext cx="1916437" cy="1189945"/>
          </a:xfrm>
          <a:prstGeom prst="rect">
            <a:avLst/>
          </a:prstGeom>
        </p:spPr>
      </p:pic>
      <p:pic>
        <p:nvPicPr>
          <p:cNvPr id="6" name="Рисунок 5" descr="б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212976"/>
            <a:ext cx="550680" cy="513722"/>
          </a:xfrm>
          <a:prstGeom prst="rect">
            <a:avLst/>
          </a:prstGeom>
        </p:spPr>
      </p:pic>
      <p:pic>
        <p:nvPicPr>
          <p:cNvPr id="7" name="Рисунок 6" descr="выд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23047">
            <a:off x="4776241" y="1440662"/>
            <a:ext cx="1265640" cy="827534"/>
          </a:xfrm>
          <a:prstGeom prst="rect">
            <a:avLst/>
          </a:prstGeom>
        </p:spPr>
      </p:pic>
      <p:pic>
        <p:nvPicPr>
          <p:cNvPr id="8" name="Рисунок 7" descr="лос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38339"/>
            <a:ext cx="2592288" cy="2119661"/>
          </a:xfrm>
          <a:prstGeom prst="rect">
            <a:avLst/>
          </a:prstGeom>
        </p:spPr>
      </p:pic>
      <p:pic>
        <p:nvPicPr>
          <p:cNvPr id="9" name="Рисунок 8" descr="коню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4753">
            <a:off x="656558" y="669551"/>
            <a:ext cx="1228347" cy="11386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>
            <a:normAutofit/>
          </a:bodyPr>
          <a:lstStyle/>
          <a:p>
            <a:r>
              <a:rPr lang="ru-RU" sz="2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Реконструкция гидротехнических </a:t>
            </a: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/>
            </a:r>
            <a:b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</a:b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сооружений </a:t>
            </a:r>
            <a:r>
              <a:rPr lang="ru-RU" sz="2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Кировского нижнего водохранилища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552756" cy="2664296"/>
          </a:xfrm>
          <a:prstGeom prst="rect">
            <a:avLst/>
          </a:prstGeom>
          <a:noFill/>
          <a:ln w="127000">
            <a:solidFill>
              <a:srgbClr val="006600"/>
            </a:solidFill>
          </a:ln>
          <a:effectLst>
            <a:outerShdw blurRad="50800" dist="38100" dir="5400000" sx="103000" sy="103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42" y="1844824"/>
            <a:ext cx="5089083" cy="3816424"/>
          </a:xfrm>
          <a:prstGeom prst="rect">
            <a:avLst/>
          </a:prstGeom>
          <a:noFill/>
          <a:ln w="127000">
            <a:solidFill>
              <a:srgbClr val="7030A0"/>
            </a:solidFill>
          </a:ln>
          <a:effectLst>
            <a:outerShdw blurRad="50800" dist="38100" dir="10800000" sx="101000" sy="101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25044"/>
            <a:ext cx="3960440" cy="2768951"/>
          </a:xfrm>
          <a:prstGeom prst="rect">
            <a:avLst/>
          </a:prstGeom>
          <a:noFill/>
          <a:ln w="127000">
            <a:solidFill>
              <a:srgbClr val="00206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9" descr="ООПТ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99792" y="260457"/>
            <a:ext cx="6255066" cy="633689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1853742" cy="245533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6" descr="IMG_0522"/>
          <p:cNvPicPr>
            <a:picLocks noChangeAspect="1" noChangeArrowheads="1"/>
          </p:cNvPicPr>
          <p:nvPr/>
        </p:nvPicPr>
        <p:blipFill>
          <a:blip r:embed="rId5" cstate="print"/>
          <a:srcRect t="9969"/>
          <a:stretch>
            <a:fillRect/>
          </a:stretch>
        </p:blipFill>
        <p:spPr bwMode="auto">
          <a:xfrm>
            <a:off x="2843808" y="5373216"/>
            <a:ext cx="1774483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90" descr="КПОЖеловь 1 обрыв общ 0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08304" y="3933056"/>
            <a:ext cx="1512625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88" descr="IMG_7826"/>
          <p:cNvPicPr>
            <a:picLocks noChangeAspect="1" noChangeArrowheads="1"/>
          </p:cNvPicPr>
          <p:nvPr/>
        </p:nvPicPr>
        <p:blipFill>
          <a:blip r:embed="rId8" cstate="print">
            <a:lum bright="-8000" contrast="14000"/>
          </a:blip>
          <a:srcRect/>
          <a:stretch>
            <a:fillRect/>
          </a:stretch>
        </p:blipFill>
        <p:spPr bwMode="auto">
          <a:xfrm>
            <a:off x="6948264" y="5229200"/>
            <a:ext cx="1800200" cy="1162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Line 104"/>
          <p:cNvSpPr>
            <a:spLocks noChangeShapeType="1"/>
          </p:cNvSpPr>
          <p:nvPr/>
        </p:nvSpPr>
        <p:spPr bwMode="auto">
          <a:xfrm flipH="1">
            <a:off x="6804248" y="1196752"/>
            <a:ext cx="1152128" cy="1008112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" name="Line 104"/>
          <p:cNvSpPr>
            <a:spLocks noChangeShapeType="1"/>
          </p:cNvSpPr>
          <p:nvPr/>
        </p:nvSpPr>
        <p:spPr bwMode="auto">
          <a:xfrm flipH="1">
            <a:off x="7253737" y="2744676"/>
            <a:ext cx="576064" cy="216520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2" name="Line 104"/>
          <p:cNvSpPr>
            <a:spLocks noChangeShapeType="1"/>
          </p:cNvSpPr>
          <p:nvPr/>
        </p:nvSpPr>
        <p:spPr bwMode="auto">
          <a:xfrm flipH="1" flipV="1">
            <a:off x="7092280" y="3284984"/>
            <a:ext cx="936104" cy="648072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" name="Line 104"/>
          <p:cNvSpPr>
            <a:spLocks noChangeShapeType="1"/>
          </p:cNvSpPr>
          <p:nvPr/>
        </p:nvSpPr>
        <p:spPr bwMode="auto">
          <a:xfrm flipH="1" flipV="1">
            <a:off x="5076056" y="5661248"/>
            <a:ext cx="1872208" cy="144016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" name="Line 104"/>
          <p:cNvSpPr>
            <a:spLocks noChangeShapeType="1"/>
          </p:cNvSpPr>
          <p:nvPr/>
        </p:nvSpPr>
        <p:spPr bwMode="auto">
          <a:xfrm>
            <a:off x="5827325" y="1160748"/>
            <a:ext cx="904915" cy="900100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" name="Line 104"/>
          <p:cNvSpPr>
            <a:spLocks noChangeShapeType="1"/>
          </p:cNvSpPr>
          <p:nvPr/>
        </p:nvSpPr>
        <p:spPr bwMode="auto">
          <a:xfrm>
            <a:off x="4096544" y="872717"/>
            <a:ext cx="979512" cy="1764195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" name="Line 104"/>
          <p:cNvSpPr>
            <a:spLocks noChangeShapeType="1"/>
          </p:cNvSpPr>
          <p:nvPr/>
        </p:nvSpPr>
        <p:spPr bwMode="auto">
          <a:xfrm>
            <a:off x="3731049" y="2826047"/>
            <a:ext cx="730988" cy="1899097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" name="Line 104"/>
          <p:cNvSpPr>
            <a:spLocks noChangeShapeType="1"/>
          </p:cNvSpPr>
          <p:nvPr/>
        </p:nvSpPr>
        <p:spPr bwMode="auto">
          <a:xfrm flipV="1">
            <a:off x="4618290" y="5229200"/>
            <a:ext cx="169733" cy="144016"/>
          </a:xfrm>
          <a:prstGeom prst="line">
            <a:avLst/>
          </a:prstGeom>
          <a:noFill/>
          <a:ln w="3175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9" name="Заголовок 1"/>
          <p:cNvSpPr txBox="1">
            <a:spLocks/>
          </p:cNvSpPr>
          <p:nvPr/>
        </p:nvSpPr>
        <p:spPr bwMode="auto">
          <a:xfrm>
            <a:off x="179512" y="260648"/>
            <a:ext cx="2448272" cy="1800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Реализация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природоохран-ных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 мероприятий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pic>
        <p:nvPicPr>
          <p:cNvPr id="22" name="Picture 92" descr="yanovskih19_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2420888"/>
            <a:ext cx="1218623" cy="810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94" descr="Изображение 0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contrast="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5766" y="404665"/>
            <a:ext cx="1602697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82" descr="DSC_004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1512168" cy="915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84" descr="SAM_19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71801" y="1772816"/>
            <a:ext cx="1584176" cy="112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Рисунок 1"/>
          <p:cNvPicPr>
            <a:picLocks noChangeAspect="1" noChangeArrowheads="1"/>
          </p:cNvPicPr>
          <p:nvPr/>
        </p:nvPicPr>
        <p:blipFill>
          <a:blip r:embed="rId18" cstate="print">
            <a:lum bright="10000" contrast="22000"/>
          </a:blip>
          <a:srcRect/>
          <a:stretch>
            <a:fillRect/>
          </a:stretch>
        </p:blipFill>
        <p:spPr bwMode="auto">
          <a:xfrm>
            <a:off x="2771800" y="404664"/>
            <a:ext cx="1628489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" name="Рисунок 39" descr="Рисунок1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79512" y="2348880"/>
            <a:ext cx="2304256" cy="1648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6228184" y="1772816"/>
            <a:ext cx="2592288" cy="4680520"/>
          </a:xfrm>
          <a:prstGeom prst="rect">
            <a:avLst/>
          </a:prstGeom>
          <a:solidFill>
            <a:srgbClr val="F8F8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3851920" y="1772816"/>
            <a:ext cx="2160240" cy="4680520"/>
          </a:xfrm>
          <a:prstGeom prst="rect">
            <a:avLst/>
          </a:prstGeom>
          <a:solidFill>
            <a:srgbClr val="F8F8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251520" y="1772816"/>
            <a:ext cx="3384376" cy="4680520"/>
          </a:xfrm>
          <a:prstGeom prst="rect">
            <a:avLst/>
          </a:prstGeom>
          <a:solidFill>
            <a:srgbClr val="F8F8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916832"/>
            <a:ext cx="2160240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17" descr="Трудовой десант на берегах Угры"/>
          <p:cNvPicPr>
            <a:picLocks noChangeAspect="1" noChangeArrowheads="1"/>
          </p:cNvPicPr>
          <p:nvPr/>
        </p:nvPicPr>
        <p:blipFill>
          <a:blip r:embed="rId3" cstate="print">
            <a:lum bright="18000" contrast="18000"/>
          </a:blip>
          <a:srcRect b="11276"/>
          <a:stretch>
            <a:fillRect/>
          </a:stretch>
        </p:blipFill>
        <p:spPr bwMode="auto">
          <a:xfrm>
            <a:off x="6444208" y="5085184"/>
            <a:ext cx="2131437" cy="1197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51520" y="548680"/>
            <a:ext cx="53285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Экологическое образование и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просвещение населения</a:t>
            </a:r>
            <a:endParaRPr lang="ru-RU" alt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952328" cy="14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E:\фото круглого стола\Новая папка\IMG_76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V:\MinEcology\Цвентух\доклад облож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1872208" cy="2408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6" descr="C:\Documents and Settings\учитель\Рабочий стол\Бебелево экология\Изображение 331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97152"/>
            <a:ext cx="1872208" cy="1345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 txBox="1">
            <a:spLocks noChangeArrowheads="1"/>
          </p:cNvSpPr>
          <p:nvPr/>
        </p:nvSpPr>
        <p:spPr bwMode="gray">
          <a:xfrm>
            <a:off x="274761" y="116632"/>
            <a:ext cx="424847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lnSpc>
                <a:spcPct val="90000"/>
              </a:lnSpc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Достижения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  <a:p>
            <a:pPr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сфере благоустройства</a:t>
            </a:r>
            <a:endParaRPr lang="de-DE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sp>
        <p:nvSpPr>
          <p:cNvPr id="16" name="Freeform 36"/>
          <p:cNvSpPr>
            <a:spLocks/>
          </p:cNvSpPr>
          <p:nvPr/>
        </p:nvSpPr>
        <p:spPr bwMode="gray">
          <a:xfrm>
            <a:off x="3304810" y="2636912"/>
            <a:ext cx="2491326" cy="3859557"/>
          </a:xfrm>
          <a:custGeom>
            <a:avLst/>
            <a:gdLst/>
            <a:ahLst/>
            <a:cxnLst>
              <a:cxn ang="0">
                <a:pos x="1158" y="0"/>
              </a:cxn>
              <a:cxn ang="0">
                <a:pos x="1248" y="288"/>
              </a:cxn>
              <a:cxn ang="0">
                <a:pos x="1248" y="1645"/>
              </a:cxn>
              <a:cxn ang="0">
                <a:pos x="0" y="1664"/>
              </a:cxn>
              <a:cxn ang="0">
                <a:pos x="0" y="391"/>
              </a:cxn>
            </a:cxnLst>
            <a:rect l="0" t="0" r="r" b="b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gradFill rotWithShape="1">
            <a:gsLst>
              <a:gs pos="0">
                <a:srgbClr val="002060"/>
              </a:gs>
              <a:gs pos="100000">
                <a:srgbClr val="C0504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7" name="Freeform 37"/>
          <p:cNvSpPr>
            <a:spLocks/>
          </p:cNvSpPr>
          <p:nvPr/>
        </p:nvSpPr>
        <p:spPr bwMode="gray">
          <a:xfrm>
            <a:off x="274761" y="2636912"/>
            <a:ext cx="2682951" cy="3859557"/>
          </a:xfrm>
          <a:custGeom>
            <a:avLst/>
            <a:gdLst/>
            <a:ahLst/>
            <a:cxnLst>
              <a:cxn ang="0">
                <a:pos x="1158" y="0"/>
              </a:cxn>
              <a:cxn ang="0">
                <a:pos x="1248" y="351"/>
              </a:cxn>
              <a:cxn ang="0">
                <a:pos x="1248" y="1553"/>
              </a:cxn>
              <a:cxn ang="0">
                <a:pos x="0" y="1553"/>
              </a:cxn>
              <a:cxn ang="0">
                <a:pos x="4" y="417"/>
              </a:cxn>
            </a:cxnLst>
            <a:rect l="0" t="0" r="r" b="b"/>
            <a:pathLst>
              <a:path w="1248" h="1553">
                <a:moveTo>
                  <a:pt x="1158" y="0"/>
                </a:moveTo>
                <a:lnTo>
                  <a:pt x="1248" y="351"/>
                </a:lnTo>
                <a:lnTo>
                  <a:pt x="1248" y="1553"/>
                </a:lnTo>
                <a:lnTo>
                  <a:pt x="0" y="1553"/>
                </a:lnTo>
                <a:lnTo>
                  <a:pt x="4" y="417"/>
                </a:lnTo>
              </a:path>
            </a:pathLst>
          </a:custGeom>
          <a:gradFill rotWithShape="1">
            <a:gsLst>
              <a:gs pos="0">
                <a:srgbClr val="7030A0"/>
              </a:gs>
              <a:gs pos="100000">
                <a:srgbClr val="4F81B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8" name="AutoShape 42"/>
          <p:cNvSpPr>
            <a:spLocks noChangeArrowheads="1"/>
          </p:cNvSpPr>
          <p:nvPr/>
        </p:nvSpPr>
        <p:spPr bwMode="gray">
          <a:xfrm>
            <a:off x="6089660" y="1196752"/>
            <a:ext cx="2631124" cy="1044723"/>
          </a:xfrm>
          <a:prstGeom prst="bevel">
            <a:avLst>
              <a:gd name="adj" fmla="val 5949"/>
            </a:avLst>
          </a:prstGeom>
          <a:gradFill>
            <a:gsLst>
              <a:gs pos="0">
                <a:srgbClr val="003300"/>
              </a:gs>
              <a:gs pos="100000">
                <a:srgbClr val="258B2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Государственная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финансовая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 поддержка</a:t>
            </a: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Arial" charset="0"/>
            </a:endParaRPr>
          </a:p>
        </p:txBody>
      </p:sp>
      <p:sp>
        <p:nvSpPr>
          <p:cNvPr id="19" name="AutoShape 44"/>
          <p:cNvSpPr>
            <a:spLocks noChangeArrowheads="1"/>
          </p:cNvSpPr>
          <p:nvPr/>
        </p:nvSpPr>
        <p:spPr bwMode="gray">
          <a:xfrm>
            <a:off x="274761" y="1186455"/>
            <a:ext cx="2682951" cy="1044723"/>
          </a:xfrm>
          <a:prstGeom prst="bevel">
            <a:avLst>
              <a:gd name="adj" fmla="val 5949"/>
            </a:avLst>
          </a:prstGeom>
          <a:gradFill>
            <a:gsLst>
              <a:gs pos="0">
                <a:srgbClr val="7030A0"/>
              </a:gs>
              <a:gs pos="100000">
                <a:srgbClr val="552579"/>
              </a:gs>
            </a:gsLst>
            <a:lin ang="5400000" scaled="1"/>
          </a:gradFill>
          <a:ln>
            <a:noFill/>
          </a:ln>
          <a:effectLst>
            <a:outerShdw blurRad="152400" dist="11430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Привлечение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физических 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юридических лиц</a:t>
            </a: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Arial" charset="0"/>
            </a:endParaRPr>
          </a:p>
        </p:txBody>
      </p:sp>
      <p:sp>
        <p:nvSpPr>
          <p:cNvPr id="20" name="AutoShape 45"/>
          <p:cNvSpPr>
            <a:spLocks noChangeArrowheads="1"/>
          </p:cNvSpPr>
          <p:nvPr/>
        </p:nvSpPr>
        <p:spPr bwMode="gray">
          <a:xfrm>
            <a:off x="3222403" y="1216039"/>
            <a:ext cx="2601659" cy="1044723"/>
          </a:xfrm>
          <a:prstGeom prst="bevel">
            <a:avLst>
              <a:gd name="adj" fmla="val 5949"/>
            </a:avLst>
          </a:prstGeom>
          <a:gradFill>
            <a:gsLst>
              <a:gs pos="0">
                <a:srgbClr val="002060"/>
              </a:gs>
              <a:gs pos="100000">
                <a:srgbClr val="005DA2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Единообразность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правового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регулирования</a:t>
            </a: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Arial" charset="0"/>
            </a:endParaRPr>
          </a:p>
        </p:txBody>
      </p:sp>
      <p:sp>
        <p:nvSpPr>
          <p:cNvPr id="21" name="Text Box 46"/>
          <p:cNvSpPr txBox="1">
            <a:spLocks noChangeArrowheads="1"/>
          </p:cNvSpPr>
          <p:nvPr/>
        </p:nvSpPr>
        <p:spPr bwMode="gray">
          <a:xfrm>
            <a:off x="3419872" y="4005064"/>
            <a:ext cx="2264734" cy="1892826"/>
          </a:xfrm>
          <a:prstGeom prst="rect">
            <a:avLst/>
          </a:prstGeom>
          <a:solidFill>
            <a:srgbClr val="F8F8F8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120650" indent="-1206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1F3F5F"/>
              </a:buClr>
            </a:pPr>
            <a:r>
              <a:rPr lang="ru-RU" altLang="ru-RU" sz="1800" b="1" dirty="0" smtClean="0">
                <a:solidFill>
                  <a:srgbClr val="CC3300"/>
                </a:solidFill>
                <a:latin typeface="+mj-lt"/>
                <a:cs typeface="+mn-cs"/>
              </a:rPr>
              <a:t> схемы закрепления территорий; </a:t>
            </a:r>
            <a:endParaRPr lang="ru-RU" altLang="ru-RU" sz="1800" b="1" dirty="0">
              <a:solidFill>
                <a:srgbClr val="CC3300"/>
              </a:solidFill>
              <a:latin typeface="+mj-lt"/>
              <a:cs typeface="+mn-cs"/>
            </a:endParaRPr>
          </a:p>
          <a:p>
            <a:pPr eaLnBrk="1" hangingPunct="1">
              <a:spcBef>
                <a:spcPct val="50000"/>
              </a:spcBef>
              <a:buClr>
                <a:srgbClr val="1F3F5F"/>
              </a:buClr>
            </a:pPr>
            <a:r>
              <a:rPr lang="ru-RU" altLang="ru-RU" sz="1800" b="1" dirty="0" smtClean="0">
                <a:solidFill>
                  <a:srgbClr val="CC3300"/>
                </a:solidFill>
                <a:latin typeface="+mj-lt"/>
                <a:cs typeface="+mn-cs"/>
              </a:rPr>
              <a:t> </a:t>
            </a:r>
            <a:r>
              <a:rPr lang="ru-RU" altLang="ru-RU" sz="1800" b="1" dirty="0">
                <a:solidFill>
                  <a:srgbClr val="CC3300"/>
                </a:solidFill>
                <a:latin typeface="+mj-lt"/>
                <a:cs typeface="+mn-cs"/>
              </a:rPr>
              <a:t>участие внебюджетных средств</a:t>
            </a:r>
            <a:endParaRPr lang="en-US" altLang="ru-RU" sz="1800" b="1" dirty="0">
              <a:solidFill>
                <a:srgbClr val="CC3300"/>
              </a:solidFill>
              <a:latin typeface="+mj-lt"/>
              <a:cs typeface="+mn-cs"/>
            </a:endParaRPr>
          </a:p>
        </p:txBody>
      </p:sp>
      <p:sp>
        <p:nvSpPr>
          <p:cNvPr id="22" name="Freeform 37"/>
          <p:cNvSpPr>
            <a:spLocks/>
          </p:cNvSpPr>
          <p:nvPr/>
        </p:nvSpPr>
        <p:spPr bwMode="gray">
          <a:xfrm>
            <a:off x="6089660" y="2636912"/>
            <a:ext cx="2631124" cy="3859557"/>
          </a:xfrm>
          <a:custGeom>
            <a:avLst/>
            <a:gdLst/>
            <a:ahLst/>
            <a:cxnLst>
              <a:cxn ang="0">
                <a:pos x="1158" y="0"/>
              </a:cxn>
              <a:cxn ang="0">
                <a:pos x="1248" y="351"/>
              </a:cxn>
              <a:cxn ang="0">
                <a:pos x="1248" y="1553"/>
              </a:cxn>
              <a:cxn ang="0">
                <a:pos x="0" y="1553"/>
              </a:cxn>
              <a:cxn ang="0">
                <a:pos x="4" y="417"/>
              </a:cxn>
            </a:cxnLst>
            <a:rect l="0" t="0" r="r" b="b"/>
            <a:pathLst>
              <a:path w="1248" h="1553">
                <a:moveTo>
                  <a:pt x="1158" y="0"/>
                </a:moveTo>
                <a:lnTo>
                  <a:pt x="1248" y="351"/>
                </a:lnTo>
                <a:lnTo>
                  <a:pt x="1248" y="1553"/>
                </a:lnTo>
                <a:lnTo>
                  <a:pt x="0" y="1553"/>
                </a:lnTo>
                <a:lnTo>
                  <a:pt x="4" y="417"/>
                </a:lnTo>
              </a:path>
            </a:pathLst>
          </a:custGeom>
          <a:gradFill rotWithShape="1">
            <a:gsLst>
              <a:gs pos="0">
                <a:srgbClr val="00B050"/>
              </a:gs>
              <a:gs pos="100000">
                <a:srgbClr val="4F81B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23" name="Text Box 47"/>
          <p:cNvSpPr txBox="1">
            <a:spLocks noChangeArrowheads="1"/>
          </p:cNvSpPr>
          <p:nvPr/>
        </p:nvSpPr>
        <p:spPr bwMode="gray">
          <a:xfrm>
            <a:off x="6214746" y="3927998"/>
            <a:ext cx="2369517" cy="2169825"/>
          </a:xfrm>
          <a:prstGeom prst="rect">
            <a:avLst/>
          </a:prstGeom>
          <a:solidFill>
            <a:srgbClr val="F8F8F8"/>
          </a:solidFill>
          <a:ln>
            <a:solidFill>
              <a:schemeClr val="bg2"/>
            </a:solidFill>
          </a:ln>
          <a:extLst/>
        </p:spPr>
        <p:txBody>
          <a:bodyPr wrap="square" anchor="ctr">
            <a:spAutoFit/>
          </a:bodyPr>
          <a:lstStyle>
            <a:lvl1pPr marL="120650" indent="-1206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1F3F5F"/>
              </a:buClr>
              <a:buSzTx/>
              <a:tabLst/>
              <a:defRPr/>
            </a:pPr>
            <a:r>
              <a:rPr lang="ru-RU" altLang="ru-RU" sz="1800" b="1" dirty="0">
                <a:solidFill>
                  <a:srgbClr val="CC3300"/>
                </a:solidFill>
                <a:latin typeface="+mj-lt"/>
                <a:cs typeface="+mn-cs"/>
              </a:rPr>
              <a:t>гранты для самых благоустроенных поселений; </a:t>
            </a:r>
            <a:endParaRPr lang="en-US" altLang="ru-RU" sz="1800" b="1" dirty="0">
              <a:solidFill>
                <a:srgbClr val="CC3300"/>
              </a:solidFill>
              <a:latin typeface="+mj-lt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1F3F5F"/>
              </a:buClr>
              <a:buSzTx/>
              <a:tabLst/>
              <a:defRPr/>
            </a:pPr>
            <a:r>
              <a:rPr lang="ru-RU" altLang="ru-RU" sz="1800" b="1" dirty="0">
                <a:solidFill>
                  <a:srgbClr val="CC3300"/>
                </a:solidFill>
                <a:latin typeface="+mj-lt"/>
                <a:cs typeface="+mn-cs"/>
              </a:rPr>
              <a:t>премиальный фонд Всероссийского </a:t>
            </a:r>
            <a:r>
              <a:rPr lang="ru-RU" altLang="ru-RU" sz="1800" b="1" dirty="0" smtClean="0">
                <a:solidFill>
                  <a:srgbClr val="CC3300"/>
                </a:solidFill>
                <a:latin typeface="+mj-lt"/>
                <a:cs typeface="+mn-cs"/>
              </a:rPr>
              <a:t>конкурса</a:t>
            </a:r>
            <a:endParaRPr lang="en-US" altLang="ru-RU" sz="1800" b="1" dirty="0">
              <a:solidFill>
                <a:srgbClr val="CC3300"/>
              </a:solidFill>
              <a:latin typeface="+mj-lt"/>
              <a:cs typeface="+mn-cs"/>
            </a:endParaRPr>
          </a:p>
        </p:txBody>
      </p:sp>
      <p:sp>
        <p:nvSpPr>
          <p:cNvPr id="24" name="Text Box 46"/>
          <p:cNvSpPr txBox="1">
            <a:spLocks noChangeArrowheads="1"/>
          </p:cNvSpPr>
          <p:nvPr/>
        </p:nvSpPr>
        <p:spPr bwMode="gray">
          <a:xfrm>
            <a:off x="395536" y="4005064"/>
            <a:ext cx="2469220" cy="1892826"/>
          </a:xfrm>
          <a:prstGeom prst="rect">
            <a:avLst/>
          </a:prstGeom>
          <a:solidFill>
            <a:srgbClr val="F8F8F8"/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120650" indent="-1206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1F3F5F"/>
              </a:buClr>
            </a:pPr>
            <a:r>
              <a:rPr lang="ru-RU" altLang="ru-RU" sz="1400" b="1" dirty="0">
                <a:solidFill>
                  <a:srgbClr val="1C1C1C"/>
                </a:solidFill>
                <a:latin typeface="Calibri" pitchFamily="34" charset="0"/>
              </a:rPr>
              <a:t>   </a:t>
            </a:r>
            <a:r>
              <a:rPr lang="ru-RU" altLang="ru-RU" sz="1800" b="1" dirty="0" smtClean="0">
                <a:solidFill>
                  <a:srgbClr val="CC3300"/>
                </a:solidFill>
                <a:latin typeface="+mj-lt"/>
                <a:cs typeface="+mn-cs"/>
              </a:rPr>
              <a:t>эффективное </a:t>
            </a:r>
            <a:r>
              <a:rPr lang="ru-RU" altLang="ru-RU" sz="1800" b="1" dirty="0">
                <a:solidFill>
                  <a:srgbClr val="CC3300"/>
                </a:solidFill>
                <a:latin typeface="+mj-lt"/>
                <a:cs typeface="+mn-cs"/>
              </a:rPr>
              <a:t>областное </a:t>
            </a:r>
            <a:r>
              <a:rPr lang="ru-RU" altLang="ru-RU" sz="1800" b="1" dirty="0" smtClean="0">
                <a:solidFill>
                  <a:srgbClr val="CC3300"/>
                </a:solidFill>
                <a:latin typeface="+mj-lt"/>
                <a:cs typeface="+mn-cs"/>
              </a:rPr>
              <a:t>законодательство;</a:t>
            </a:r>
            <a:endParaRPr lang="ru-RU" altLang="ru-RU" sz="1800" b="1" dirty="0">
              <a:solidFill>
                <a:srgbClr val="CC3300"/>
              </a:solidFill>
              <a:latin typeface="+mj-lt"/>
              <a:cs typeface="+mn-cs"/>
            </a:endParaRPr>
          </a:p>
          <a:p>
            <a:pPr eaLnBrk="1" hangingPunct="1">
              <a:spcBef>
                <a:spcPct val="50000"/>
              </a:spcBef>
              <a:buClr>
                <a:srgbClr val="1F3F5F"/>
              </a:buClr>
            </a:pPr>
            <a:r>
              <a:rPr lang="ru-RU" altLang="ru-RU" sz="1800" b="1" dirty="0" smtClean="0">
                <a:solidFill>
                  <a:srgbClr val="CC3300"/>
                </a:solidFill>
                <a:latin typeface="+mj-lt"/>
                <a:cs typeface="+mn-cs"/>
              </a:rPr>
              <a:t> </a:t>
            </a:r>
            <a:r>
              <a:rPr lang="ru-RU" altLang="ru-RU" sz="1800" b="1" dirty="0">
                <a:solidFill>
                  <a:srgbClr val="CC3300"/>
                </a:solidFill>
                <a:latin typeface="+mj-lt"/>
                <a:cs typeface="+mn-cs"/>
              </a:rPr>
              <a:t>местные </a:t>
            </a:r>
            <a:r>
              <a:rPr lang="ru-RU" altLang="ru-RU" sz="1800" b="1" dirty="0" smtClean="0">
                <a:solidFill>
                  <a:srgbClr val="CC3300"/>
                </a:solidFill>
                <a:latin typeface="+mj-lt"/>
                <a:cs typeface="+mn-cs"/>
              </a:rPr>
              <a:t>правила благоустройства </a:t>
            </a:r>
            <a:r>
              <a:rPr lang="ru-RU" altLang="ru-RU" sz="1800" b="1" dirty="0">
                <a:solidFill>
                  <a:srgbClr val="CC3300"/>
                </a:solidFill>
                <a:latin typeface="+mj-lt"/>
                <a:cs typeface="+mn-cs"/>
              </a:rPr>
              <a:t>территорий</a:t>
            </a:r>
            <a:endParaRPr lang="en-US" altLang="ru-RU" sz="1800" b="1" dirty="0">
              <a:solidFill>
                <a:srgbClr val="CC3300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0" y="0"/>
            <a:ext cx="8964488" cy="1403648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Министерством осуществляется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региональный государственный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экологический надзор за: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507980624"/>
              </p:ext>
            </p:extLst>
          </p:nvPr>
        </p:nvGraphicFramePr>
        <p:xfrm>
          <a:off x="611560" y="1397000"/>
          <a:ext cx="799288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с двумя скругленными соседними углами 3"/>
          <p:cNvSpPr/>
          <p:nvPr/>
        </p:nvSpPr>
        <p:spPr bwMode="auto">
          <a:xfrm rot="16200000">
            <a:off x="1547664" y="2708920"/>
            <a:ext cx="1008112" cy="2592288"/>
          </a:xfrm>
          <a:prstGeom prst="round2SameRect">
            <a:avLst/>
          </a:prstGeom>
          <a:gradFill flip="none" rotWithShape="1">
            <a:gsLst>
              <a:gs pos="0">
                <a:srgbClr val="552579">
                  <a:alpha val="84000"/>
                </a:srgbClr>
              </a:gs>
              <a:gs pos="50000">
                <a:srgbClr val="7030A0">
                  <a:alpha val="97000"/>
                </a:srgbClr>
              </a:gs>
              <a:gs pos="100000">
                <a:schemeClr val="bg2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8750" prst="slope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 bwMode="auto">
          <a:xfrm rot="5400000">
            <a:off x="6336196" y="2384884"/>
            <a:ext cx="1080120" cy="3168352"/>
          </a:xfrm>
          <a:prstGeom prst="round2SameRect">
            <a:avLst/>
          </a:prstGeom>
          <a:gradFill>
            <a:gsLst>
              <a:gs pos="0">
                <a:srgbClr val="006600">
                  <a:alpha val="80000"/>
                </a:srgbClr>
              </a:gs>
              <a:gs pos="50000">
                <a:srgbClr val="258B2F">
                  <a:alpha val="81000"/>
                </a:srgbClr>
              </a:gs>
              <a:gs pos="100000">
                <a:srgbClr val="7EC234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prst="slope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3573016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Обращением с отходами</a:t>
            </a:r>
            <a:endParaRPr lang="ru-RU" sz="22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3645024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Охраной атмосферного воздуха</a:t>
            </a:r>
            <a:endParaRPr lang="ru-RU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6372200" y="1988840"/>
            <a:ext cx="2448272" cy="4086601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ru-RU" sz="2000" b="1" kern="0" dirty="0" smtClean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179512" y="222213"/>
            <a:ext cx="6131024" cy="79695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Количество проведенных проверок</a:t>
            </a:r>
          </a:p>
        </p:txBody>
      </p:sp>
      <p:graphicFrame>
        <p:nvGraphicFramePr>
          <p:cNvPr id="22" name="Содержимое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5040654"/>
              </p:ext>
            </p:extLst>
          </p:nvPr>
        </p:nvGraphicFramePr>
        <p:xfrm>
          <a:off x="-396552" y="836712"/>
          <a:ext cx="936104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Скругленный прямоугольник 25"/>
          <p:cNvSpPr/>
          <p:nvPr/>
        </p:nvSpPr>
        <p:spPr>
          <a:xfrm>
            <a:off x="6588224" y="3068960"/>
            <a:ext cx="1071570" cy="500066"/>
          </a:xfrm>
          <a:prstGeom prst="roundRect">
            <a:avLst/>
          </a:prstGeom>
          <a:solidFill>
            <a:sysClr val="window" lastClr="FFFFFF"/>
          </a:solidFill>
          <a:ln w="2540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+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3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%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588224" y="5254965"/>
            <a:ext cx="1216726" cy="500066"/>
          </a:xfrm>
          <a:prstGeom prst="roundRect">
            <a:avLst/>
          </a:prstGeom>
          <a:solidFill>
            <a:sysClr val="window" lastClr="FFFFFF"/>
          </a:solidFill>
          <a:ln w="2540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+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7,5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%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mbri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3454517920"/>
              </p:ext>
            </p:extLst>
          </p:nvPr>
        </p:nvGraphicFramePr>
        <p:xfrm>
          <a:off x="0" y="1772816"/>
          <a:ext cx="464400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Содержимое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240657554"/>
              </p:ext>
            </p:extLst>
          </p:nvPr>
        </p:nvGraphicFramePr>
        <p:xfrm>
          <a:off x="4572000" y="1772816"/>
          <a:ext cx="457200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2742692" y="4653136"/>
            <a:ext cx="1071570" cy="500066"/>
          </a:xfrm>
          <a:prstGeom prst="roundRect">
            <a:avLst/>
          </a:prstGeom>
          <a:solidFill>
            <a:srgbClr val="F8F8F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+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20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%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08304" y="4653136"/>
            <a:ext cx="1000132" cy="500066"/>
          </a:xfrm>
          <a:prstGeom prst="roundRect">
            <a:avLst/>
          </a:prstGeom>
          <a:solidFill>
            <a:srgbClr val="F8F8F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+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74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%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432" y="476671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Количество наложенных административных наказаний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71700" y="476672"/>
            <a:ext cx="388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Общая сумма наложенных штрафов, млн. руб.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732240" y="3343690"/>
            <a:ext cx="2232248" cy="260559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ru-RU" sz="2000" b="1" kern="0" dirty="0" smtClean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9512" y="274638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Количество предприятий,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осуществляющих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производственный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экологический контроль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80246" y="5254039"/>
            <a:ext cx="1071570" cy="500066"/>
          </a:xfrm>
          <a:prstGeom prst="roundRect">
            <a:avLst/>
          </a:prstGeom>
          <a:solidFill>
            <a:sysClr val="window" lastClr="FFFFFF"/>
          </a:solidFill>
          <a:ln w="2540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+ 2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7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%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80246" y="3864360"/>
            <a:ext cx="1000132" cy="500066"/>
          </a:xfrm>
          <a:prstGeom prst="roundRect">
            <a:avLst/>
          </a:prstGeom>
          <a:solidFill>
            <a:sysClr val="window" lastClr="FFFFFF"/>
          </a:solidFill>
          <a:ln w="2540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+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53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/>
              </a:rPr>
              <a:t>%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mbria"/>
            </a:endParaRPr>
          </a:p>
        </p:txBody>
      </p:sp>
      <p:graphicFrame>
        <p:nvGraphicFramePr>
          <p:cNvPr id="15" name="Содержимое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13696610"/>
              </p:ext>
            </p:extLst>
          </p:nvPr>
        </p:nvGraphicFramePr>
        <p:xfrm>
          <a:off x="214282" y="1500174"/>
          <a:ext cx="8715436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25762935"/>
              </p:ext>
            </p:extLst>
          </p:nvPr>
        </p:nvGraphicFramePr>
        <p:xfrm>
          <a:off x="179512" y="1556792"/>
          <a:ext cx="8784976" cy="494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51520" y="1484784"/>
            <a:ext cx="4248472" cy="5112568"/>
          </a:xfrm>
          <a:prstGeom prst="roundRect">
            <a:avLst/>
          </a:prstGeom>
          <a:solidFill>
            <a:srgbClr val="F8F8F8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0" tIns="0" bIns="180000" anchor="ctr"/>
          <a:lstStyle/>
          <a:p>
            <a:pPr lvl="0">
              <a:defRPr/>
            </a:pPr>
            <a:r>
              <a:rPr lang="ru-RU" sz="2000" b="1" kern="0" dirty="0">
                <a:solidFill>
                  <a:srgbClr val="002060"/>
                </a:solidFill>
                <a:latin typeface="Calibri"/>
              </a:rPr>
              <a:t>Учёт </a:t>
            </a: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объектов, </a:t>
            </a:r>
            <a:r>
              <a:rPr lang="ru-RU" sz="2000" b="1" kern="0" dirty="0">
                <a:solidFill>
                  <a:srgbClr val="002060"/>
                </a:solidFill>
                <a:latin typeface="Calibri"/>
              </a:rPr>
              <a:t>негативно воздействующих на окружающую </a:t>
            </a: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среду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(кол-во организаций)</a:t>
            </a:r>
            <a:endParaRPr lang="ru-RU" sz="2000" b="1" kern="0" dirty="0">
              <a:solidFill>
                <a:srgbClr val="002060"/>
              </a:solidFill>
              <a:latin typeface="Calibri"/>
            </a:endParaRPr>
          </a:p>
          <a:p>
            <a:pPr lvl="0">
              <a:defRPr/>
            </a:pPr>
            <a:endParaRPr lang="ru-RU" sz="2000" b="1" kern="0" dirty="0">
              <a:solidFill>
                <a:srgbClr val="002060"/>
              </a:solidFill>
              <a:latin typeface="Calibri"/>
            </a:endParaRPr>
          </a:p>
          <a:p>
            <a:pPr lvl="0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региональный кадастр отходов (кол-во организаций)</a:t>
            </a:r>
            <a:endParaRPr lang="ru-RU" sz="2000" b="1" kern="0" dirty="0">
              <a:solidFill>
                <a:srgbClr val="002060"/>
              </a:solidFill>
              <a:latin typeface="Calibri"/>
            </a:endParaRPr>
          </a:p>
          <a:p>
            <a:pPr lvl="0">
              <a:defRPr/>
            </a:pPr>
            <a:endParaRPr lang="ru-RU" sz="2000" b="1" kern="0" dirty="0" smtClean="0">
              <a:solidFill>
                <a:srgbClr val="002060"/>
              </a:solidFill>
              <a:latin typeface="Calibri"/>
            </a:endParaRPr>
          </a:p>
          <a:p>
            <a:pPr lvl="0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производственный экологический контроль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(кол-во организаций) </a:t>
            </a:r>
            <a:endParaRPr lang="ru-RU" sz="2000" b="1" kern="0" dirty="0">
              <a:solidFill>
                <a:srgbClr val="002060"/>
              </a:solidFill>
              <a:latin typeface="Calibri"/>
            </a:endParaRPr>
          </a:p>
          <a:p>
            <a:pPr lvl="0">
              <a:defRPr/>
            </a:pPr>
            <a:endParaRPr lang="ru-RU" sz="2000" b="1" kern="0" dirty="0" smtClean="0">
              <a:solidFill>
                <a:srgbClr val="002060"/>
              </a:solidFill>
              <a:latin typeface="Calibri"/>
            </a:endParaRPr>
          </a:p>
          <a:p>
            <a:pPr lvl="0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Проведение </a:t>
            </a:r>
            <a:r>
              <a:rPr lang="ru-RU" sz="2000" b="1" kern="0" dirty="0">
                <a:solidFill>
                  <a:srgbClr val="002060"/>
                </a:solidFill>
                <a:latin typeface="Calibri"/>
              </a:rPr>
              <a:t>семинаров по повышению экологической грамотности </a:t>
            </a: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населения</a:t>
            </a:r>
          </a:p>
          <a:p>
            <a:pPr lvl="0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(кол-во семинаров) </a:t>
            </a:r>
            <a:endParaRPr lang="ru-RU" sz="2000" b="1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927100"/>
          </a:xfrm>
        </p:spPr>
        <p:txBody>
          <a:bodyPr>
            <a:normAutofit/>
          </a:bodyPr>
          <a:lstStyle/>
          <a:p>
            <a:r>
              <a:rPr lang="ru-RU" sz="2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Государственное задание в области охраны окружающей среды  на 2014 год и планы на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сквер-Лист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66000"/>
                    </a14:imgEffect>
                    <a14:imgEffect>
                      <a14:saturation sat="1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152905"/>
            <a:ext cx="4716016" cy="32373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90500" prst="relaxedInset"/>
          </a:sp3d>
        </p:spPr>
      </p:pic>
      <p:pic>
        <p:nvPicPr>
          <p:cNvPr id="16" name="Рисунок 15" descr="4 вид-Лист1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3645024"/>
            <a:ext cx="4716016" cy="28663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6" name="Содержимое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1964655467"/>
              </p:ext>
            </p:extLst>
          </p:nvPr>
        </p:nvGraphicFramePr>
        <p:xfrm>
          <a:off x="323528" y="0"/>
          <a:ext cx="3744416" cy="650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155679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400" b="1" i="0" u="none" strike="noStrike" kern="1200" baseline="0">
                <a:solidFill>
                  <a:srgbClr val="CC3300"/>
                </a:solidFill>
                <a:latin typeface="+mj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CC3300"/>
                </a:solidFill>
                <a:latin typeface="+mj-lt"/>
              </a:rPr>
              <a:t>Кол-во проектов</a:t>
            </a:r>
            <a:endParaRPr lang="ru-RU" sz="2000" b="1" dirty="0">
              <a:solidFill>
                <a:srgbClr val="CC3300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07504" y="4221088"/>
            <a:ext cx="4680520" cy="1752600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altLang="ru-RU" sz="2400" b="1" kern="1200" dirty="0">
                <a:solidFill>
                  <a:srgbClr val="CC3300"/>
                </a:solidFill>
                <a:latin typeface="+mj-lt"/>
              </a:rPr>
              <a:t>Министр</a:t>
            </a:r>
          </a:p>
          <a:p>
            <a:r>
              <a:rPr lang="ru-RU" altLang="ru-RU" sz="2400" b="1" kern="1200" dirty="0">
                <a:solidFill>
                  <a:srgbClr val="CC3300"/>
                </a:solidFill>
                <a:latin typeface="+mj-lt"/>
              </a:rPr>
              <a:t>Жипа Владимир Иванович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51520" y="1556792"/>
            <a:ext cx="6408712" cy="3161978"/>
          </a:xfrm>
        </p:spPr>
        <p:txBody>
          <a:bodyPr>
            <a:noAutofit/>
          </a:bodyPr>
          <a:lstStyle/>
          <a:p>
            <a:r>
              <a:rPr lang="ru-RU" sz="35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Министерство природных ресурсов, экологии и благоустройства</a:t>
            </a: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1391110" y="377495"/>
            <a:ext cx="3394495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КАЛУЖСКАЯ ОБЛАСТЬ</a:t>
            </a:r>
            <a:endParaRPr lang="ru-RU" sz="2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  <p:pic>
        <p:nvPicPr>
          <p:cNvPr id="6" name="Picture 5" descr="O:\Ресурсы инф.-аналитического управления\kalugobl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7704"/>
            <a:ext cx="899592" cy="94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6912768" cy="92710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lang="ru-RU" sz="2400" b="1" i="0" u="none" strike="noStrike" kern="120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defRPr>
            </a:pP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Организация </a:t>
            </a:r>
            <a:r>
              <a:rPr lang="ru-RU" sz="2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мероприятий</a:t>
            </a: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,</a:t>
            </a:r>
            <a:b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</a:b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 </a:t>
            </a:r>
            <a:r>
              <a:rPr lang="ru-RU" sz="2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способствующих распространению социальной рекламы на территории области</a:t>
            </a:r>
          </a:p>
        </p:txBody>
      </p:sp>
      <p:pic>
        <p:nvPicPr>
          <p:cNvPr id="4" name="Рисунок 3" descr="К-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047" y="4102995"/>
            <a:ext cx="3784921" cy="242234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 prst="angle"/>
          </a:sp3d>
        </p:spPr>
      </p:pic>
      <p:pic>
        <p:nvPicPr>
          <p:cNvPr id="5" name="Рисунок 4" descr="Ролик 001[(000345)16-35-46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628801"/>
            <a:ext cx="3951812" cy="22322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Загнутый угол 9"/>
          <p:cNvSpPr/>
          <p:nvPr/>
        </p:nvSpPr>
        <p:spPr>
          <a:xfrm>
            <a:off x="499047" y="1772816"/>
            <a:ext cx="3784921" cy="2016224"/>
          </a:xfrm>
          <a:prstGeom prst="foldedCorner">
            <a:avLst/>
          </a:prstGeom>
          <a:gradFill>
            <a:gsLst>
              <a:gs pos="0">
                <a:srgbClr val="258B2F"/>
              </a:gs>
              <a:gs pos="100000">
                <a:srgbClr val="003300"/>
              </a:gs>
            </a:gsLst>
            <a:lin ang="5400000" scaled="1"/>
          </a:gradFill>
          <a:ln w="25400" cap="rnd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Трансляция  видеоматериалов различной социальной направленности</a:t>
            </a:r>
          </a:p>
        </p:txBody>
      </p:sp>
      <p:sp>
        <p:nvSpPr>
          <p:cNvPr id="12" name="Загнутый угол 11"/>
          <p:cNvSpPr/>
          <p:nvPr/>
        </p:nvSpPr>
        <p:spPr>
          <a:xfrm>
            <a:off x="4756064" y="4102996"/>
            <a:ext cx="3951812" cy="2442736"/>
          </a:xfrm>
          <a:prstGeom prst="foldedCorner">
            <a:avLst/>
          </a:prstGeom>
          <a:gradFill>
            <a:gsLst>
              <a:gs pos="0">
                <a:srgbClr val="002060"/>
              </a:gs>
              <a:gs pos="100000">
                <a:srgbClr val="0070C0"/>
              </a:gs>
            </a:gsLst>
            <a:lin ang="5400000" scaled="1"/>
          </a:gradFill>
          <a:ln w="25400" cap="rnd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Изготовлено и размещено 21 рекламный материал социальной направленности.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1780" y="1958975"/>
            <a:ext cx="6264696" cy="1470025"/>
          </a:xfr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/>
          <a:p>
            <a:pPr>
              <a:defRPr lang="ru-RU" sz="2400" b="1" i="0" u="none" strike="noStrike" kern="120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defRPr>
            </a:pPr>
            <a:r>
              <a:rPr lang="ru-RU" sz="4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ВМЕСТЕ МЫ МОЖЕМ</a:t>
            </a:r>
            <a:endParaRPr lang="en-US" sz="4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14339" name="Прямоугольник 8"/>
          <p:cNvSpPr>
            <a:spLocks noChangeArrowheads="1"/>
          </p:cNvSpPr>
          <p:nvPr/>
        </p:nvSpPr>
        <p:spPr bwMode="auto">
          <a:xfrm>
            <a:off x="3995936" y="5877272"/>
            <a:ext cx="259293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Calibri" pitchFamily="34" charset="0"/>
              </a:rPr>
              <a:t>г</a:t>
            </a:r>
            <a:r>
              <a:rPr lang="ru-RU" sz="1600" b="1" dirty="0" smtClean="0">
                <a:solidFill>
                  <a:schemeClr val="tx2"/>
                </a:solidFill>
                <a:latin typeface="Calibri" pitchFamily="34" charset="0"/>
              </a:rPr>
              <a:t>. Калуга</a:t>
            </a:r>
            <a:r>
              <a:rPr lang="ru-RU" sz="1600" b="1" dirty="0">
                <a:solidFill>
                  <a:schemeClr val="tx2"/>
                </a:solidFill>
                <a:latin typeface="Calibri" pitchFamily="34" charset="0"/>
              </a:rPr>
              <a:t>, ул. Заводская, 57</a:t>
            </a:r>
          </a:p>
          <a:p>
            <a:r>
              <a:rPr lang="ru-RU" sz="1600" b="1" dirty="0">
                <a:solidFill>
                  <a:schemeClr val="tx2"/>
                </a:solidFill>
                <a:latin typeface="Calibri" pitchFamily="34" charset="0"/>
              </a:rPr>
              <a:t>тел. +7(4842) 719-955 </a:t>
            </a:r>
            <a:endParaRPr lang="en-US" sz="1600" b="1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priroda@adm.kaluga.ru</a:t>
            </a:r>
            <a:endParaRPr lang="ru-RU" sz="1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1331640" y="245150"/>
            <a:ext cx="3500462" cy="1071546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lvl="0" algn="ctr">
              <a:defRPr lang="ru-RU" sz="2400" b="1" i="0" u="none" strike="noStrike" kern="120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defRPr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КАЛУЖСКАЯ ОБЛАСТЬ</a:t>
            </a:r>
          </a:p>
        </p:txBody>
      </p:sp>
      <p:pic>
        <p:nvPicPr>
          <p:cNvPr id="7" name="Picture 5" descr="O:\Ресурсы инф.-аналитического управления\kalugobl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7704"/>
            <a:ext cx="899592" cy="94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323528" y="3284984"/>
            <a:ext cx="5064101" cy="1470025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400" b="1" dirty="0">
                <a:solidFill>
                  <a:srgbClr val="CC3300"/>
                </a:solidFill>
                <a:ea typeface="+mn-ea"/>
                <a:cs typeface="+mn-cs"/>
              </a:rPr>
              <a:t>Министерство природных ресурсов, экологии и благоустройства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335802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251520" y="1124744"/>
            <a:ext cx="8640960" cy="5544616"/>
          </a:xfrm>
          <a:prstGeom prst="roundRect">
            <a:avLst/>
          </a:prstGeom>
          <a:blipFill dpi="0" rotWithShape="1">
            <a:blip r:embed="rId2" cstate="print">
              <a:alphaModFix amt="67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048672" cy="927100"/>
          </a:xfrm>
        </p:spPr>
        <p:txBody>
          <a:bodyPr/>
          <a:lstStyle/>
          <a:p>
            <a:r>
              <a:rPr lang="ru-RU" sz="2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Министерство </a:t>
            </a: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природных</a:t>
            </a:r>
            <a:b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</a:b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ресурсов,</a:t>
            </a:r>
            <a:r>
              <a:rPr lang="ru-RU" sz="24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 </a:t>
            </a: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экологии и благоустройства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79164548"/>
              </p:ext>
            </p:extLst>
          </p:nvPr>
        </p:nvGraphicFramePr>
        <p:xfrm>
          <a:off x="683568" y="1108080"/>
          <a:ext cx="846043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234.jpg"/>
          <p:cNvPicPr>
            <a:picLocks noChangeAspect="1"/>
          </p:cNvPicPr>
          <p:nvPr/>
        </p:nvPicPr>
        <p:blipFill>
          <a:blip r:embed="rId2" cstate="print">
            <a:lum bright="6000" contrast="-2000"/>
          </a:blip>
          <a:stretch>
            <a:fillRect/>
          </a:stretch>
        </p:blipFill>
        <p:spPr>
          <a:xfrm>
            <a:off x="251520" y="764704"/>
            <a:ext cx="8508437" cy="5832648"/>
          </a:xfrm>
          <a:prstGeom prst="rect">
            <a:avLst/>
          </a:prstGeom>
          <a:blipFill>
            <a:blip r:embed="rId3" cstate="print">
              <a:lum bright="-7000" contrast="5000"/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5544616" cy="720080"/>
          </a:xfrm>
        </p:spPr>
        <p:txBody>
          <a:bodyPr>
            <a:noAutofit/>
          </a:bodyPr>
          <a:lstStyle/>
          <a:p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 сфере природопользования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4509120"/>
          <a:ext cx="8424936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9" cstate="print">
            <a:lum bright="14000"/>
          </a:blip>
          <a:stretch>
            <a:fillRect/>
          </a:stretch>
        </p:blipFill>
        <p:spPr>
          <a:xfrm>
            <a:off x="611560" y="1196752"/>
            <a:ext cx="3240360" cy="1682621"/>
          </a:xfrm>
          <a:prstGeom prst="rect">
            <a:avLst/>
          </a:prstGeom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39952" y="1412776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Поисково-оценочные работы</a:t>
            </a:r>
          </a:p>
          <a:p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Ликвидационный тампонаж</a:t>
            </a:r>
          </a:p>
          <a:p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Мониторинг геологической среды</a:t>
            </a:r>
          </a:p>
          <a:p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Территориальный кадастр месторождений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31495230"/>
              </p:ext>
            </p:extLst>
          </p:nvPr>
        </p:nvGraphicFramePr>
        <p:xfrm>
          <a:off x="323528" y="620688"/>
          <a:ext cx="856895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-25879"/>
            <a:ext cx="6264696" cy="706090"/>
          </a:xfrm>
        </p:spPr>
        <p:txBody>
          <a:bodyPr>
            <a:normAutofit/>
          </a:bodyPr>
          <a:lstStyle/>
          <a:p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 сфере использования водных объектов</a:t>
            </a:r>
            <a:endParaRPr 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5544616" cy="706090"/>
          </a:xfrm>
        </p:spPr>
        <p:txBody>
          <a:bodyPr>
            <a:noAutofit/>
          </a:bodyPr>
          <a:lstStyle/>
          <a:p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 сфере охраны окружающей среды</a:t>
            </a:r>
          </a:p>
        </p:txBody>
      </p:sp>
      <p:graphicFrame>
        <p:nvGraphicFramePr>
          <p:cNvPr id="87" name="Схема 86"/>
          <p:cNvGraphicFramePr/>
          <p:nvPr>
            <p:extLst>
              <p:ext uri="{D42A27DB-BD31-4B8C-83A1-F6EECF244321}">
                <p14:modId xmlns="" xmlns:p14="http://schemas.microsoft.com/office/powerpoint/2010/main" val="1129880421"/>
              </p:ext>
            </p:extLst>
          </p:nvPr>
        </p:nvGraphicFramePr>
        <p:xfrm>
          <a:off x="738762" y="764704"/>
          <a:ext cx="842493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5500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val 3"/>
          <p:cNvSpPr>
            <a:spLocks noChangeArrowheads="1"/>
          </p:cNvSpPr>
          <p:nvPr/>
        </p:nvSpPr>
        <p:spPr bwMode="gray">
          <a:xfrm>
            <a:off x="1340880" y="1195011"/>
            <a:ext cx="6552728" cy="4991100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3" name="Oval 4"/>
          <p:cNvSpPr>
            <a:spLocks noChangeArrowheads="1"/>
          </p:cNvSpPr>
          <p:nvPr/>
        </p:nvSpPr>
        <p:spPr bwMode="gray">
          <a:xfrm>
            <a:off x="3156202" y="1767400"/>
            <a:ext cx="2749550" cy="3661833"/>
          </a:xfrm>
          <a:prstGeom prst="ellipse">
            <a:avLst/>
          </a:prstGeom>
          <a:gradFill rotWithShape="1"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A1A1A1"/>
              </a:gs>
            </a:gsLst>
            <a:lin ang="2700000" scaled="1"/>
          </a:gradFill>
          <a:ln>
            <a:noFill/>
          </a:ln>
          <a:effectLst>
            <a:outerShdw dist="17961" dir="2700000" algn="ctr" rotWithShape="0">
              <a:srgbClr val="999999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gray">
          <a:xfrm>
            <a:off x="3451736" y="2794217"/>
            <a:ext cx="241640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CC3300"/>
                </a:solidFill>
                <a:latin typeface="+mj-lt"/>
                <a:cs typeface="+mn-cs"/>
              </a:rPr>
              <a:t>Поддержание  уровня </a:t>
            </a:r>
            <a:r>
              <a:rPr lang="ru-RU" altLang="ru-RU" b="1" dirty="0" smtClean="0">
                <a:solidFill>
                  <a:srgbClr val="CC3300"/>
                </a:solidFill>
                <a:latin typeface="+mj-lt"/>
                <a:cs typeface="+mn-cs"/>
              </a:rPr>
              <a:t>благоустройства </a:t>
            </a:r>
            <a:r>
              <a:rPr lang="ru-RU" altLang="ru-RU" b="1" dirty="0">
                <a:solidFill>
                  <a:srgbClr val="CC3300"/>
                </a:solidFill>
                <a:latin typeface="+mj-lt"/>
                <a:cs typeface="+mn-cs"/>
              </a:rPr>
              <a:t>территорий</a:t>
            </a:r>
          </a:p>
          <a:p>
            <a:pPr algn="ctr" eaLnBrk="1" hangingPunct="1"/>
            <a:r>
              <a:rPr lang="ru-RU" altLang="ru-RU" b="1" dirty="0">
                <a:solidFill>
                  <a:srgbClr val="CC3300"/>
                </a:solidFill>
                <a:latin typeface="+mj-lt"/>
                <a:cs typeface="+mn-cs"/>
              </a:rPr>
              <a:t>Калужской области</a:t>
            </a:r>
          </a:p>
        </p:txBody>
      </p:sp>
      <p:grpSp>
        <p:nvGrpSpPr>
          <p:cNvPr id="85" name="Group 9"/>
          <p:cNvGrpSpPr>
            <a:grpSpLocks/>
          </p:cNvGrpSpPr>
          <p:nvPr/>
        </p:nvGrpSpPr>
        <p:grpSpPr bwMode="auto">
          <a:xfrm>
            <a:off x="3242469" y="961481"/>
            <a:ext cx="2285377" cy="2150533"/>
            <a:chOff x="437" y="1700"/>
            <a:chExt cx="1110" cy="1096"/>
          </a:xfrm>
        </p:grpSpPr>
        <p:grpSp>
          <p:nvGrpSpPr>
            <p:cNvPr id="86" name="Group 10"/>
            <p:cNvGrpSpPr>
              <a:grpSpLocks/>
            </p:cNvGrpSpPr>
            <p:nvPr/>
          </p:nvGrpSpPr>
          <p:grpSpPr bwMode="auto">
            <a:xfrm>
              <a:off x="437" y="1700"/>
              <a:ext cx="1110" cy="1096"/>
              <a:chOff x="437" y="1700"/>
              <a:chExt cx="1110" cy="1096"/>
            </a:xfrm>
          </p:grpSpPr>
          <p:sp>
            <p:nvSpPr>
              <p:cNvPr id="90" name="Oval 11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3333CC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Oval 12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4F81BD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7" name="Group 13"/>
            <p:cNvGrpSpPr>
              <a:grpSpLocks/>
            </p:cNvGrpSpPr>
            <p:nvPr/>
          </p:nvGrpSpPr>
          <p:grpSpPr bwMode="auto">
            <a:xfrm>
              <a:off x="486" y="1748"/>
              <a:ext cx="1026" cy="1014"/>
              <a:chOff x="437" y="1700"/>
              <a:chExt cx="1110" cy="1096"/>
            </a:xfrm>
          </p:grpSpPr>
          <p:sp>
            <p:nvSpPr>
              <p:cNvPr id="88" name="Oval 14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4F81BD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Oval 15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3333CC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2" name="Group 16"/>
          <p:cNvGrpSpPr>
            <a:grpSpLocks/>
          </p:cNvGrpSpPr>
          <p:nvPr/>
        </p:nvGrpSpPr>
        <p:grpSpPr bwMode="auto">
          <a:xfrm>
            <a:off x="828303" y="3031011"/>
            <a:ext cx="1993434" cy="2150533"/>
            <a:chOff x="437" y="1700"/>
            <a:chExt cx="1110" cy="1096"/>
          </a:xfrm>
        </p:grpSpPr>
        <p:grpSp>
          <p:nvGrpSpPr>
            <p:cNvPr id="93" name="Group 17"/>
            <p:cNvGrpSpPr>
              <a:grpSpLocks/>
            </p:cNvGrpSpPr>
            <p:nvPr/>
          </p:nvGrpSpPr>
          <p:grpSpPr bwMode="auto">
            <a:xfrm>
              <a:off x="437" y="1700"/>
              <a:ext cx="1110" cy="1096"/>
              <a:chOff x="437" y="1700"/>
              <a:chExt cx="1110" cy="1096"/>
            </a:xfrm>
          </p:grpSpPr>
          <p:sp>
            <p:nvSpPr>
              <p:cNvPr id="97" name="Oval 18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C0504D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8" name="Oval 19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C0504D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4" name="Group 20"/>
            <p:cNvGrpSpPr>
              <a:grpSpLocks/>
            </p:cNvGrpSpPr>
            <p:nvPr/>
          </p:nvGrpSpPr>
          <p:grpSpPr bwMode="auto">
            <a:xfrm>
              <a:off x="486" y="1748"/>
              <a:ext cx="1026" cy="1014"/>
              <a:chOff x="437" y="1700"/>
              <a:chExt cx="1110" cy="1096"/>
            </a:xfrm>
          </p:grpSpPr>
          <p:sp>
            <p:nvSpPr>
              <p:cNvPr id="95" name="Oval 21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C0504D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" name="Oval 22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C0504D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99" name="Group 23"/>
          <p:cNvGrpSpPr>
            <a:grpSpLocks/>
          </p:cNvGrpSpPr>
          <p:nvPr/>
        </p:nvGrpSpPr>
        <p:grpSpPr bwMode="auto">
          <a:xfrm>
            <a:off x="4163295" y="4581331"/>
            <a:ext cx="1870860" cy="2150533"/>
            <a:chOff x="437" y="1700"/>
            <a:chExt cx="1110" cy="1096"/>
          </a:xfrm>
        </p:grpSpPr>
        <p:grpSp>
          <p:nvGrpSpPr>
            <p:cNvPr id="100" name="Group 24"/>
            <p:cNvGrpSpPr>
              <a:grpSpLocks/>
            </p:cNvGrpSpPr>
            <p:nvPr/>
          </p:nvGrpSpPr>
          <p:grpSpPr bwMode="auto">
            <a:xfrm>
              <a:off x="437" y="1700"/>
              <a:ext cx="1110" cy="1096"/>
              <a:chOff x="437" y="1700"/>
              <a:chExt cx="1110" cy="1096"/>
            </a:xfrm>
          </p:grpSpPr>
          <p:sp>
            <p:nvSpPr>
              <p:cNvPr id="104" name="Oval 25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0000FF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5" name="Oval 26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817E00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1" name="Group 27"/>
            <p:cNvGrpSpPr>
              <a:grpSpLocks/>
            </p:cNvGrpSpPr>
            <p:nvPr/>
          </p:nvGrpSpPr>
          <p:grpSpPr bwMode="auto">
            <a:xfrm>
              <a:off x="486" y="1748"/>
              <a:ext cx="1026" cy="1014"/>
              <a:chOff x="437" y="1700"/>
              <a:chExt cx="1110" cy="1096"/>
            </a:xfrm>
          </p:grpSpPr>
          <p:sp>
            <p:nvSpPr>
              <p:cNvPr id="102" name="Oval 28"/>
              <p:cNvSpPr>
                <a:spLocks noChangeArrowheads="1"/>
              </p:cNvSpPr>
              <p:nvPr/>
            </p:nvSpPr>
            <p:spPr bwMode="gray">
              <a:xfrm>
                <a:off x="437" y="1700"/>
                <a:ext cx="1110" cy="1096"/>
              </a:xfrm>
              <a:prstGeom prst="ellipse">
                <a:avLst/>
              </a:prstGeom>
              <a:solidFill>
                <a:srgbClr val="817E00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" name="Oval 29"/>
              <p:cNvSpPr>
                <a:spLocks noChangeArrowheads="1"/>
              </p:cNvSpPr>
              <p:nvPr/>
            </p:nvSpPr>
            <p:spPr bwMode="gray">
              <a:xfrm>
                <a:off x="462" y="1725"/>
                <a:ext cx="1062" cy="1048"/>
              </a:xfrm>
              <a:prstGeom prst="ellipse">
                <a:avLst/>
              </a:prstGeom>
              <a:solidFill>
                <a:srgbClr val="817E00">
                  <a:alpha val="10196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06" name="Group 30"/>
          <p:cNvGrpSpPr>
            <a:grpSpLocks/>
          </p:cNvGrpSpPr>
          <p:nvPr/>
        </p:nvGrpSpPr>
        <p:grpSpPr bwMode="auto">
          <a:xfrm>
            <a:off x="3538249" y="859973"/>
            <a:ext cx="1985458" cy="1930400"/>
            <a:chOff x="708" y="2203"/>
            <a:chExt cx="751" cy="741"/>
          </a:xfrm>
        </p:grpSpPr>
        <p:sp>
          <p:nvSpPr>
            <p:cNvPr id="107" name="Oval 31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pic>
          <p:nvPicPr>
            <p:cNvPr id="108" name="Picture 32" descr="cir_lighteffect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" name="Group 34"/>
          <p:cNvGrpSpPr>
            <a:grpSpLocks/>
          </p:cNvGrpSpPr>
          <p:nvPr/>
        </p:nvGrpSpPr>
        <p:grpSpPr bwMode="auto">
          <a:xfrm>
            <a:off x="599495" y="2849022"/>
            <a:ext cx="2073424" cy="1930400"/>
            <a:chOff x="708" y="2203"/>
            <a:chExt cx="751" cy="741"/>
          </a:xfrm>
        </p:grpSpPr>
        <p:sp>
          <p:nvSpPr>
            <p:cNvPr id="110" name="Oval 35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pic>
          <p:nvPicPr>
            <p:cNvPr id="111" name="Picture 36" descr="cir_lighteffect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" name="Rectangle 37"/>
          <p:cNvSpPr>
            <a:spLocks noChangeArrowheads="1"/>
          </p:cNvSpPr>
          <p:nvPr/>
        </p:nvSpPr>
        <p:spPr bwMode="gray">
          <a:xfrm>
            <a:off x="3491880" y="1375027"/>
            <a:ext cx="20882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Подготовка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к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70-летию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Победы </a:t>
            </a: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0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3" name="Oval 39"/>
          <p:cNvSpPr>
            <a:spLocks noChangeArrowheads="1"/>
          </p:cNvSpPr>
          <p:nvPr/>
        </p:nvSpPr>
        <p:spPr bwMode="gray">
          <a:xfrm>
            <a:off x="3487937" y="4720899"/>
            <a:ext cx="2099299" cy="2011331"/>
          </a:xfrm>
          <a:prstGeom prst="ellipse">
            <a:avLst/>
          </a:prstGeom>
          <a:gradFill rotWithShape="1">
            <a:gsLst>
              <a:gs pos="0">
                <a:srgbClr val="006600"/>
              </a:gs>
              <a:gs pos="100000">
                <a:srgbClr val="258B2F"/>
              </a:gs>
            </a:gsLst>
            <a:lin ang="5400000" scaled="1"/>
          </a:gradFill>
          <a:ln w="38100" algn="ctr">
            <a:solidFill>
              <a:srgbClr val="F8F8F8">
                <a:alpha val="79999"/>
              </a:srgb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114" name="Group 41"/>
          <p:cNvGrpSpPr>
            <a:grpSpLocks/>
          </p:cNvGrpSpPr>
          <p:nvPr/>
        </p:nvGrpSpPr>
        <p:grpSpPr bwMode="auto">
          <a:xfrm>
            <a:off x="6738845" y="2848587"/>
            <a:ext cx="1984370" cy="1930400"/>
            <a:chOff x="708" y="2203"/>
            <a:chExt cx="751" cy="741"/>
          </a:xfrm>
        </p:grpSpPr>
        <p:sp>
          <p:nvSpPr>
            <p:cNvPr id="115" name="Oval 42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7030A0"/>
                </a:gs>
                <a:gs pos="100000">
                  <a:srgbClr val="0000FF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pic>
          <p:nvPicPr>
            <p:cNvPr id="116" name="Picture 43" descr="cir_lighteffect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7" name="Rectangle 44"/>
          <p:cNvSpPr>
            <a:spLocks noChangeArrowheads="1"/>
          </p:cNvSpPr>
          <p:nvPr/>
        </p:nvSpPr>
        <p:spPr bwMode="gray">
          <a:xfrm>
            <a:off x="6791691" y="3284461"/>
            <a:ext cx="18208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Проведение областных конкурсов</a:t>
            </a: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8" name="Rectangle 13"/>
          <p:cNvSpPr txBox="1">
            <a:spLocks noChangeArrowheads="1"/>
          </p:cNvSpPr>
          <p:nvPr/>
        </p:nvSpPr>
        <p:spPr bwMode="gray">
          <a:xfrm>
            <a:off x="262365" y="295259"/>
            <a:ext cx="567696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 сфере благоустройства</a:t>
            </a:r>
          </a:p>
        </p:txBody>
      </p:sp>
      <p:sp>
        <p:nvSpPr>
          <p:cNvPr id="119" name="Rectangle 33"/>
          <p:cNvSpPr>
            <a:spLocks noChangeArrowheads="1"/>
          </p:cNvSpPr>
          <p:nvPr/>
        </p:nvSpPr>
        <p:spPr bwMode="gray">
          <a:xfrm>
            <a:off x="812294" y="3153705"/>
            <a:ext cx="16478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Внедрение передового опыта и технологий</a:t>
            </a: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0" name="Rectangle 33"/>
          <p:cNvSpPr>
            <a:spLocks noChangeArrowheads="1"/>
          </p:cNvSpPr>
          <p:nvPr/>
        </p:nvSpPr>
        <p:spPr bwMode="gray">
          <a:xfrm>
            <a:off x="3460570" y="5033934"/>
            <a:ext cx="21628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Arial" charset="0"/>
              </a:rPr>
              <a:t>Реализация мероприятий государственной программы</a:t>
            </a: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67544" y="1412776"/>
            <a:ext cx="7920880" cy="4824536"/>
          </a:xfrm>
          <a:prstGeom prst="roundRect">
            <a:avLst/>
          </a:prstGeom>
          <a:solidFill>
            <a:srgbClr val="F8F8F8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 algn="ctr">
              <a:defRPr/>
            </a:pPr>
            <a:endParaRPr lang="ru-RU" b="1" kern="0" dirty="0" smtClean="0">
              <a:solidFill>
                <a:srgbClr val="1F497D"/>
              </a:solidFill>
              <a:latin typeface="Calibri"/>
            </a:endParaRP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  </a:t>
            </a:r>
          </a:p>
          <a:p>
            <a:pPr lvl="0" algn="ctr">
              <a:defRPr/>
            </a:pPr>
            <a:endParaRPr lang="ru-RU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5760640" cy="703858"/>
          </a:xfrm>
        </p:spPr>
        <p:txBody>
          <a:bodyPr/>
          <a:lstStyle/>
          <a:p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В сфере </a:t>
            </a: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э</a:t>
            </a:r>
            <a:r>
              <a:rPr lang="ru-RU" alt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ea typeface="+mn-ea"/>
                <a:cs typeface="+mn-cs"/>
              </a:rPr>
              <a:t>кологического надзора</a:t>
            </a:r>
            <a:endParaRPr lang="ru-RU" alt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978" y="4596730"/>
            <a:ext cx="720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0467" y="1772816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</a:p>
        </p:txBody>
      </p:sp>
      <p:sp>
        <p:nvSpPr>
          <p:cNvPr id="7" name="Шестиугольник 6"/>
          <p:cNvSpPr/>
          <p:nvPr/>
        </p:nvSpPr>
        <p:spPr bwMode="auto">
          <a:xfrm>
            <a:off x="6084168" y="1772816"/>
            <a:ext cx="1872208" cy="1512168"/>
          </a:xfrm>
          <a:prstGeom prst="hexagon">
            <a:avLst/>
          </a:prstGeom>
          <a:gradFill>
            <a:gsLst>
              <a:gs pos="0">
                <a:srgbClr val="006600"/>
              </a:gs>
              <a:gs pos="50000">
                <a:srgbClr val="258B2F"/>
              </a:gs>
              <a:gs pos="100000">
                <a:srgbClr val="7EC234"/>
              </a:gs>
            </a:gsLst>
            <a:lin ang="5400000" scaled="1"/>
          </a:gradFill>
          <a:ln w="1016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800000" rev="0"/>
            </a:camera>
            <a:lightRig rig="threePt" dir="t"/>
          </a:scene3d>
          <a:sp3d>
            <a:bevelT w="177800" prst="angle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b="1" kern="0" dirty="0" smtClean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1628800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3300"/>
                </a:solidFill>
                <a:latin typeface="+mj-lt"/>
              </a:rPr>
              <a:t>Проверки субъектов малого предпринимательства и организаций -сельхозпроизводителей</a:t>
            </a:r>
            <a:endParaRPr lang="ru-RU" sz="2000" b="1" dirty="0">
              <a:solidFill>
                <a:srgbClr val="CC33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4581128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3300"/>
                </a:solidFill>
                <a:latin typeface="+mj-lt"/>
              </a:rPr>
              <a:t>Рейдовые мероприятия на водных объектах и ООПТ регионального значения</a:t>
            </a:r>
          </a:p>
        </p:txBody>
      </p:sp>
      <p:sp>
        <p:nvSpPr>
          <p:cNvPr id="11" name="Шестиугольник 10"/>
          <p:cNvSpPr/>
          <p:nvPr/>
        </p:nvSpPr>
        <p:spPr bwMode="auto">
          <a:xfrm>
            <a:off x="6372200" y="1916832"/>
            <a:ext cx="1296144" cy="1224136"/>
          </a:xfrm>
          <a:prstGeom prst="hexagon">
            <a:avLst/>
          </a:prstGeom>
          <a:solidFill>
            <a:srgbClr val="F8F8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kern="0" dirty="0" smtClean="0">
                <a:solidFill>
                  <a:srgbClr val="002060"/>
                </a:solidFill>
                <a:latin typeface="Calibri"/>
              </a:rPr>
              <a:t>25%</a:t>
            </a:r>
          </a:p>
        </p:txBody>
      </p:sp>
      <p:sp>
        <p:nvSpPr>
          <p:cNvPr id="13" name="Шестиугольник 12"/>
          <p:cNvSpPr/>
          <p:nvPr/>
        </p:nvSpPr>
        <p:spPr bwMode="auto">
          <a:xfrm>
            <a:off x="6228184" y="4149080"/>
            <a:ext cx="1872208" cy="1512168"/>
          </a:xfrm>
          <a:prstGeom prst="hexagon">
            <a:avLst/>
          </a:prstGeom>
          <a:gradFill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B0F0"/>
              </a:gs>
            </a:gsLst>
            <a:lin ang="5400000" scaled="1"/>
          </a:gradFill>
          <a:ln w="1016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800000" rev="0"/>
            </a:camera>
            <a:lightRig rig="threePt" dir="t"/>
          </a:scene3d>
          <a:sp3d>
            <a:bevelT w="177800" prst="angle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b="1" kern="0" dirty="0" smtClean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2" name="Шестиугольник 11"/>
          <p:cNvSpPr/>
          <p:nvPr/>
        </p:nvSpPr>
        <p:spPr bwMode="auto">
          <a:xfrm>
            <a:off x="6516216" y="4293096"/>
            <a:ext cx="1296144" cy="1224136"/>
          </a:xfrm>
          <a:prstGeom prst="hexagon">
            <a:avLst/>
          </a:prstGeom>
          <a:solidFill>
            <a:srgbClr val="F8F8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kern="0" dirty="0" smtClean="0">
                <a:solidFill>
                  <a:srgbClr val="002060"/>
                </a:solidFill>
                <a:latin typeface="Calibri"/>
              </a:rPr>
              <a:t>50%</a:t>
            </a:r>
          </a:p>
        </p:txBody>
      </p:sp>
      <p:pic>
        <p:nvPicPr>
          <p:cNvPr id="15" name="Рисунок 14" descr="gallery_5_14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140968"/>
            <a:ext cx="1728192" cy="1296143"/>
          </a:xfrm>
          <a:prstGeom prst="rect">
            <a:avLst/>
          </a:prstGeom>
        </p:spPr>
      </p:pic>
      <p:pic>
        <p:nvPicPr>
          <p:cNvPr id="16" name="Рисунок 15" descr="photo_21_14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3140968"/>
            <a:ext cx="1728192" cy="1224135"/>
          </a:xfrm>
          <a:prstGeom prst="rect">
            <a:avLst/>
          </a:prstGeom>
        </p:spPr>
      </p:pic>
      <p:pic>
        <p:nvPicPr>
          <p:cNvPr id="17" name="Рисунок 16" descr="0_6384b_bc0f4478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5" y="3140969"/>
            <a:ext cx="1728191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323528" y="1916832"/>
            <a:ext cx="3816424" cy="720080"/>
          </a:xfrm>
          <a:prstGeom prst="roundRect">
            <a:avLst/>
          </a:prstGeom>
          <a:gradFill>
            <a:gsLst>
              <a:gs pos="61000">
                <a:srgbClr val="258B2F"/>
              </a:gs>
              <a:gs pos="100000">
                <a:srgbClr val="003300"/>
              </a:gs>
            </a:gsLst>
            <a:lin ang="16200000" scaled="0"/>
          </a:gradFill>
          <a:ln>
            <a:noFill/>
          </a:ln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областной бюджет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355976" y="1916832"/>
            <a:ext cx="4464496" cy="720080"/>
          </a:xfrm>
          <a:prstGeom prst="roundRect">
            <a:avLst/>
          </a:prstGeom>
          <a:gradFill>
            <a:gsLst>
              <a:gs pos="61000">
                <a:srgbClr val="0070C0"/>
              </a:gs>
              <a:gs pos="100000">
                <a:srgbClr val="002060"/>
              </a:gs>
            </a:gsLst>
            <a:lin ang="16200000" scaled="0"/>
          </a:gradFill>
          <a:ln>
            <a:noFill/>
          </a:ln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 prst="relaxedIns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средства </a:t>
            </a:r>
            <a:r>
              <a:rPr kumimoji="0" lang="ru-RU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недропользователей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356968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Государственная программа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5008" y="980728"/>
            <a:ext cx="89289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</a:rPr>
              <a:t>«Воспроизводство минерально-сырьевой базы, геологическое изучение недр в Калужской области»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1520" y="2852936"/>
            <a:ext cx="4104456" cy="3240360"/>
          </a:xfrm>
          <a:prstGeom prst="roundRect">
            <a:avLst/>
          </a:prstGeom>
          <a:solidFill>
            <a:srgbClr val="F8F8F8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 algn="ctr">
              <a:defRPr/>
            </a:pPr>
            <a:endParaRPr lang="ru-RU" b="1" kern="0" dirty="0" smtClean="0">
              <a:solidFill>
                <a:srgbClr val="1F497D"/>
              </a:solidFill>
              <a:latin typeface="Calibri"/>
            </a:endParaRPr>
          </a:p>
          <a:p>
            <a:pPr lvl="0" algn="ctr">
              <a:defRPr/>
            </a:pPr>
            <a:r>
              <a:rPr lang="ru-RU" sz="2000" b="1" dirty="0">
                <a:solidFill>
                  <a:srgbClr val="CC3300"/>
                </a:solidFill>
                <a:latin typeface="+mj-lt"/>
              </a:rPr>
              <a:t>Запасы полезных ископаемых: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Кировский район  </a:t>
            </a:r>
          </a:p>
          <a:p>
            <a:pPr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более 60 млн.</a:t>
            </a:r>
            <a:r>
              <a:rPr lang="ru-RU" b="1" dirty="0" smtClean="0">
                <a:solidFill>
                  <a:srgbClr val="002060"/>
                </a:solidFill>
              </a:rPr>
              <a:t>м</a:t>
            </a:r>
            <a:r>
              <a:rPr lang="ru-RU" b="1" baseline="30000" dirty="0" smtClean="0">
                <a:solidFill>
                  <a:srgbClr val="002060"/>
                </a:solidFill>
              </a:rPr>
              <a:t>3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>
              <a:buFont typeface="Arial" pitchFamily="34" charset="0"/>
              <a:buChar char="•"/>
              <a:defRPr/>
            </a:pPr>
            <a:r>
              <a:rPr lang="ru-RU" b="1" kern="0" dirty="0" err="1" smtClean="0">
                <a:solidFill>
                  <a:srgbClr val="002060"/>
                </a:solidFill>
                <a:latin typeface="Calibri"/>
              </a:rPr>
              <a:t>Перемышльский</a:t>
            </a: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 20 млн. </a:t>
            </a:r>
            <a:r>
              <a:rPr lang="ru-RU" b="1" dirty="0" smtClean="0">
                <a:solidFill>
                  <a:srgbClr val="002060"/>
                </a:solidFill>
              </a:rPr>
              <a:t>м</a:t>
            </a:r>
            <a:r>
              <a:rPr lang="ru-RU" b="1" baseline="30000" dirty="0" smtClean="0">
                <a:solidFill>
                  <a:srgbClr val="002060"/>
                </a:solidFill>
              </a:rPr>
              <a:t>3</a:t>
            </a: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lvl="0" algn="ctr">
              <a:defRPr/>
            </a:pPr>
            <a:r>
              <a:rPr lang="ru-RU" sz="2000" b="1" dirty="0" smtClean="0">
                <a:solidFill>
                  <a:srgbClr val="CC3300"/>
                </a:solidFill>
                <a:latin typeface="+mj-lt"/>
              </a:rPr>
              <a:t>Запасы </a:t>
            </a:r>
            <a:r>
              <a:rPr lang="ru-RU" sz="2000" b="1" dirty="0">
                <a:solidFill>
                  <a:srgbClr val="CC3300"/>
                </a:solidFill>
                <a:latin typeface="+mj-lt"/>
              </a:rPr>
              <a:t>пресных вод:</a:t>
            </a:r>
          </a:p>
          <a:p>
            <a:pPr lvl="0">
              <a:defRPr/>
            </a:pPr>
            <a:r>
              <a:rPr lang="ru-RU" b="1" kern="0" dirty="0" err="1" smtClean="0">
                <a:solidFill>
                  <a:srgbClr val="002060"/>
                </a:solidFill>
                <a:latin typeface="Calibri"/>
              </a:rPr>
              <a:t>Ферзиковский</a:t>
            </a:r>
            <a:r>
              <a:rPr lang="ru-RU" b="1" kern="0" smtClean="0">
                <a:solidFill>
                  <a:srgbClr val="002060"/>
                </a:solidFill>
                <a:latin typeface="Calibri"/>
              </a:rPr>
              <a:t>, район</a:t>
            </a:r>
            <a:endParaRPr lang="ru-RU" b="1" kern="0" dirty="0" smtClean="0">
              <a:solidFill>
                <a:srgbClr val="002060"/>
              </a:solidFill>
              <a:latin typeface="Calibri"/>
            </a:endParaRPr>
          </a:p>
          <a:p>
            <a:pPr lvl="0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Более 1300 </a:t>
            </a:r>
            <a:r>
              <a:rPr lang="ru-RU" b="1" dirty="0" smtClean="0">
                <a:solidFill>
                  <a:srgbClr val="002060"/>
                </a:solidFill>
              </a:rPr>
              <a:t>м</a:t>
            </a:r>
            <a:r>
              <a:rPr lang="ru-RU" b="1" baseline="30000" dirty="0" smtClean="0">
                <a:solidFill>
                  <a:srgbClr val="002060"/>
                </a:solidFill>
              </a:rPr>
              <a:t>3</a:t>
            </a: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/</a:t>
            </a:r>
            <a:r>
              <a:rPr lang="ru-RU" b="1" kern="0" dirty="0" err="1" smtClean="0">
                <a:solidFill>
                  <a:srgbClr val="002060"/>
                </a:solidFill>
                <a:latin typeface="Calibri"/>
              </a:rPr>
              <a:t>сут</a:t>
            </a: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Calibri"/>
              </a:rPr>
              <a:t>  </a:t>
            </a:r>
          </a:p>
          <a:p>
            <a:pPr lvl="0" algn="ctr">
              <a:defRPr/>
            </a:pPr>
            <a:endParaRPr lang="ru-RU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72000" y="2856434"/>
            <a:ext cx="4248472" cy="3240360"/>
          </a:xfrm>
          <a:prstGeom prst="roundRect">
            <a:avLst/>
          </a:prstGeom>
          <a:solidFill>
            <a:srgbClr val="F8F8F8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C3300"/>
                </a:solidFill>
                <a:latin typeface="+mj-lt"/>
              </a:rPr>
              <a:t>Запасы полезных ископаемых:</a:t>
            </a:r>
          </a:p>
          <a:p>
            <a:pPr lvl="0" algn="ctr">
              <a:defRPr/>
            </a:pPr>
            <a:r>
              <a:rPr lang="ru-RU" sz="3200" b="1" dirty="0">
                <a:solidFill>
                  <a:srgbClr val="CC3300"/>
                </a:solidFill>
                <a:latin typeface="+mj-lt"/>
              </a:rPr>
              <a:t>+</a:t>
            </a:r>
          </a:p>
          <a:p>
            <a:pPr lvl="0" algn="ctr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90 млн.</a:t>
            </a:r>
            <a:r>
              <a:rPr lang="ru-RU" sz="2000" b="1" dirty="0" smtClean="0">
                <a:solidFill>
                  <a:srgbClr val="002060"/>
                </a:solidFill>
              </a:rPr>
              <a:t> м</a:t>
            </a:r>
            <a:r>
              <a:rPr lang="ru-RU" sz="2000" b="1" baseline="30000" dirty="0" smtClean="0">
                <a:solidFill>
                  <a:srgbClr val="002060"/>
                </a:solidFill>
              </a:rPr>
              <a:t>3</a:t>
            </a: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lvl="0" algn="ctr">
              <a:defRPr/>
            </a:pPr>
            <a:endParaRPr lang="ru-RU" sz="2000" b="1" kern="0" dirty="0" smtClean="0">
              <a:solidFill>
                <a:srgbClr val="002060"/>
              </a:solidFill>
              <a:latin typeface="Calibri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CC3300"/>
                </a:solidFill>
                <a:latin typeface="+mj-lt"/>
              </a:rPr>
              <a:t>Запасы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C3300"/>
                </a:solidFill>
                <a:latin typeface="+mj-lt"/>
              </a:rPr>
              <a:t>пресных вод:</a:t>
            </a:r>
          </a:p>
          <a:p>
            <a:pPr lvl="0" algn="ctr">
              <a:defRPr/>
            </a:pPr>
            <a:r>
              <a:rPr lang="ru-RU" sz="3200" b="1" dirty="0">
                <a:solidFill>
                  <a:srgbClr val="CC3300"/>
                </a:solidFill>
                <a:latin typeface="+mj-lt"/>
              </a:rPr>
              <a:t>+</a:t>
            </a:r>
          </a:p>
          <a:p>
            <a:pPr lvl="0" algn="ctr"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6,5 тыс. </a:t>
            </a:r>
            <a:r>
              <a:rPr lang="ru-RU" sz="2000" b="1" dirty="0" smtClean="0">
                <a:solidFill>
                  <a:srgbClr val="002060"/>
                </a:solidFill>
              </a:rPr>
              <a:t>м</a:t>
            </a:r>
            <a:r>
              <a:rPr lang="ru-RU" sz="2000" b="1" baseline="30000" dirty="0" smtClean="0">
                <a:solidFill>
                  <a:srgbClr val="002060"/>
                </a:solidFill>
              </a:rPr>
              <a:t>3</a:t>
            </a: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/</a:t>
            </a:r>
            <a:r>
              <a:rPr lang="ru-RU" sz="2000" b="1" kern="0" dirty="0" err="1" smtClean="0">
                <a:solidFill>
                  <a:srgbClr val="002060"/>
                </a:solidFill>
                <a:latin typeface="Calibri"/>
              </a:rPr>
              <a:t>сут</a:t>
            </a:r>
            <a:r>
              <a:rPr lang="ru-RU" sz="2000" b="1" kern="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lvl="0" algn="ctr">
              <a:defRPr/>
            </a:pPr>
            <a:endParaRPr lang="ru-RU" sz="2000" b="1" kern="0" dirty="0" smtClean="0">
              <a:solidFill>
                <a:srgbClr val="00206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0TGp_general_light_ani">
  <a:themeElements>
    <a:clrScheme name="580TGp_general_light_ani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580TGp_general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80TGp_general_light_ani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_ani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80TGp_general_light_ani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07C3CFF-DBFB-4608-A30E-0FEB392B8A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31.01.2013</Template>
  <TotalTime>0</TotalTime>
  <Words>468</Words>
  <Application>Microsoft Office PowerPoint</Application>
  <PresentationFormat>Экран (4:3)</PresentationFormat>
  <Paragraphs>151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580TGp_general_light_ani</vt:lpstr>
      <vt:lpstr>Специальное оформление</vt:lpstr>
      <vt:lpstr>Об итогах работы в 2014 году и задачах на 2015 год</vt:lpstr>
      <vt:lpstr>Министерство природных ресурсов, экологии и благоустройства</vt:lpstr>
      <vt:lpstr>Министерство природных  ресурсов, экологии и благоустройства</vt:lpstr>
      <vt:lpstr>В сфере природопользования</vt:lpstr>
      <vt:lpstr>В сфере использования водных объектов</vt:lpstr>
      <vt:lpstr>В сфере охраны окружающей среды</vt:lpstr>
      <vt:lpstr>Слайд 7</vt:lpstr>
      <vt:lpstr>В сфере экологического надзора</vt:lpstr>
      <vt:lpstr>Слайд 9</vt:lpstr>
      <vt:lpstr>Реконструкция гидротехнических  сооружений Кировского нижнего водохранилища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Государственное задание в области охраны окружающей среды  на 2014 год и планы на 2015</vt:lpstr>
      <vt:lpstr>Слайд 19</vt:lpstr>
      <vt:lpstr>Организация мероприятий,  способствующих распространению социальной рекламы на территории области</vt:lpstr>
      <vt:lpstr>ВМЕСТЕ МЫ МОЖЕМ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2014-01-20T08:49:10Z</dcterms:created>
  <dcterms:modified xsi:type="dcterms:W3CDTF">2015-02-02T06:17:32Z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TC101641899990</vt:lpwstr>
  </property>
</Properties>
</file>